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382" r:id="rId3"/>
    <p:sldId id="257" r:id="rId4"/>
    <p:sldId id="383" r:id="rId5"/>
    <p:sldId id="388" r:id="rId6"/>
    <p:sldId id="389" r:id="rId7"/>
    <p:sldId id="390" r:id="rId8"/>
    <p:sldId id="391" r:id="rId9"/>
    <p:sldId id="486" r:id="rId10"/>
    <p:sldId id="487" r:id="rId11"/>
    <p:sldId id="488" r:id="rId12"/>
    <p:sldId id="489" r:id="rId13"/>
    <p:sldId id="490" r:id="rId14"/>
    <p:sldId id="491" r:id="rId15"/>
    <p:sldId id="492" r:id="rId16"/>
    <p:sldId id="493" r:id="rId17"/>
    <p:sldId id="494" r:id="rId18"/>
    <p:sldId id="495" r:id="rId19"/>
    <p:sldId id="392" r:id="rId20"/>
    <p:sldId id="482" r:id="rId21"/>
    <p:sldId id="483" r:id="rId22"/>
    <p:sldId id="484" r:id="rId23"/>
    <p:sldId id="485" r:id="rId24"/>
    <p:sldId id="498" r:id="rId25"/>
    <p:sldId id="499" r:id="rId26"/>
    <p:sldId id="500" r:id="rId27"/>
    <p:sldId id="501" r:id="rId28"/>
    <p:sldId id="502" r:id="rId29"/>
    <p:sldId id="503" r:id="rId30"/>
    <p:sldId id="504" r:id="rId31"/>
    <p:sldId id="505" r:id="rId32"/>
    <p:sldId id="511" r:id="rId33"/>
    <p:sldId id="507" r:id="rId34"/>
    <p:sldId id="508" r:id="rId35"/>
    <p:sldId id="509" r:id="rId36"/>
    <p:sldId id="510" r:id="rId37"/>
    <p:sldId id="512" r:id="rId38"/>
    <p:sldId id="513" r:id="rId39"/>
    <p:sldId id="496" r:id="rId40"/>
    <p:sldId id="497" r:id="rId4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Lato Light"/>
        <a:ea typeface="Lato Light"/>
        <a:cs typeface="Lato Light"/>
        <a:sym typeface="Lato Ligh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Lato Light"/>
        <a:ea typeface="Lato Light"/>
        <a:cs typeface="Lato Light"/>
        <a:sym typeface="Lato Ligh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Lato Light"/>
        <a:ea typeface="Lato Light"/>
        <a:cs typeface="Lato Light"/>
        <a:sym typeface="Lato Ligh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Lato Light"/>
        <a:ea typeface="Lato Light"/>
        <a:cs typeface="Lato Light"/>
        <a:sym typeface="Lato Ligh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Lato Light"/>
        <a:ea typeface="Lato Light"/>
        <a:cs typeface="Lato Light"/>
        <a:sym typeface="Lato Ligh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Lato Light"/>
        <a:ea typeface="Lato Light"/>
        <a:cs typeface="Lato Light"/>
        <a:sym typeface="Lato Ligh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Lato Light"/>
        <a:ea typeface="Lato Light"/>
        <a:cs typeface="Lato Light"/>
        <a:sym typeface="Lato Ligh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Lato Light"/>
        <a:ea typeface="Lato Light"/>
        <a:cs typeface="Lato Light"/>
        <a:sym typeface="Lato Ligh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Lato Light"/>
        <a:ea typeface="Lato Light"/>
        <a:cs typeface="Lato Light"/>
        <a:sym typeface="Lato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19B804"/>
    <a:srgbClr val="00FFFF"/>
    <a:srgbClr val="0C5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Lato Light"/>
          <a:ea typeface="Lato Light"/>
          <a:cs typeface="Lato Light"/>
        </a:font>
        <a:srgbClr val="7F7F7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Lato Light"/>
          <a:ea typeface="Lato Light"/>
          <a:cs typeface="Lato Light"/>
        </a:font>
        <a:srgbClr val="7F7F7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Lato Light"/>
          <a:ea typeface="Lato Light"/>
          <a:cs typeface="Lato Light"/>
        </a:font>
        <a:srgbClr val="7F7F7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CDE"/>
          </a:solidFill>
        </a:fill>
      </a:tcStyle>
    </a:wholeTbl>
    <a:band2H>
      <a:tcTxStyle/>
      <a:tcStyle>
        <a:tcBdr/>
        <a:fill>
          <a:solidFill>
            <a:srgbClr val="EEEEEF"/>
          </a:solidFill>
        </a:fill>
      </a:tcStyle>
    </a:band2H>
    <a:firstCol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Lato Light"/>
          <a:ea typeface="Lato Light"/>
          <a:cs typeface="Lato Light"/>
        </a:font>
        <a:srgbClr val="7F7F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CECEC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rgbClr val="7F7F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7F7F7F"/>
              </a:solidFill>
              <a:prstDash val="solid"/>
              <a:round/>
            </a:ln>
          </a:top>
          <a:bottom>
            <a:ln w="254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F7F7F"/>
              </a:solidFill>
              <a:prstDash val="solid"/>
              <a:round/>
            </a:ln>
          </a:top>
          <a:bottom>
            <a:ln w="254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Lato Light"/>
          <a:ea typeface="Lato Light"/>
          <a:cs typeface="Lato Light"/>
        </a:font>
        <a:srgbClr val="7F7F7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7D7"/>
          </a:solidFill>
        </a:fill>
      </a:tcStyle>
    </a:wholeTbl>
    <a:band2H>
      <a:tcTxStyle/>
      <a:tcStyle>
        <a:tcBdr/>
        <a:fill>
          <a:solidFill>
            <a:srgbClr val="ECECEC"/>
          </a:solidFill>
        </a:fill>
      </a:tcStyle>
    </a:band2H>
    <a:firstCol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F7F7F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F7F7F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F7F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Lato Light"/>
          <a:ea typeface="Lato Light"/>
          <a:cs typeface="Lato Light"/>
        </a:font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solidFill>
            <a:srgbClr val="7F7F7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Lato Light"/>
          <a:ea typeface="Lato Light"/>
          <a:cs typeface="Lato Light"/>
        </a:font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solidFill>
            <a:srgbClr val="7F7F7F">
              <a:alpha val="20000"/>
            </a:srgbClr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508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Lato Light"/>
          <a:ea typeface="Lato Light"/>
          <a:cs typeface="Lato Light"/>
        </a:font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254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973" autoAdjust="0"/>
  </p:normalViewPr>
  <p:slideViewPr>
    <p:cSldViewPr>
      <p:cViewPr varScale="1">
        <p:scale>
          <a:sx n="61" d="100"/>
          <a:sy n="61" d="100"/>
        </p:scale>
        <p:origin x="-72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4085163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F06F32CD-C89A-4CCE-A708-C38341736EDD}" type="slidenum">
              <a:rPr lang="en-US" altLang="zh-CN" smtClean="0">
                <a:latin typeface="Arial" pitchFamily="34" charset="0"/>
              </a:rPr>
              <a:pPr eaLnBrk="1" hangingPunct="1"/>
              <a:t>2</a:t>
            </a:fld>
            <a:endParaRPr lang="en-US" altLang="zh-CN" smtClean="0">
              <a:latin typeface="Arial" pitchFamily="34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4E7205DD-3492-461B-AC14-2F02DA9FCF42}" type="slidenum">
              <a:rPr lang="en-US" altLang="zh-CN" smtClean="0">
                <a:latin typeface="Arial" pitchFamily="34" charset="0"/>
              </a:rPr>
              <a:pPr eaLnBrk="1" hangingPunct="1"/>
              <a:t>17</a:t>
            </a:fld>
            <a:endParaRPr lang="en-US" altLang="zh-CN" smtClean="0">
              <a:latin typeface="Arial" pitchFamily="34" charset="0"/>
            </a:endParaRPr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2848EC1C-008E-43E5-B524-5A6FD397DBA2}" type="slidenum">
              <a:rPr lang="en-US" altLang="zh-CN" smtClean="0">
                <a:latin typeface="Arial" pitchFamily="34" charset="0"/>
              </a:rPr>
              <a:pPr eaLnBrk="1" hangingPunct="1"/>
              <a:t>18</a:t>
            </a:fld>
            <a:endParaRPr lang="en-US" altLang="zh-CN" smtClean="0">
              <a:latin typeface="Arial" pitchFamily="34" charset="0"/>
            </a:endParaRPr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808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808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dirty="0" smtClean="0">
                <a:effectLst/>
                <a:latin typeface="+mn-lt"/>
                <a:ea typeface="+mn-ea"/>
                <a:cs typeface="+mn-cs"/>
                <a:sym typeface="等线"/>
              </a:rPr>
              <a:t>矢量图形软件</a:t>
            </a:r>
            <a:r>
              <a:rPr lang="en-US" altLang="zh-CN" sz="1200" b="0" i="0" dirty="0" smtClean="0">
                <a:effectLst/>
                <a:latin typeface="+mn-lt"/>
                <a:ea typeface="+mn-ea"/>
                <a:cs typeface="+mn-cs"/>
                <a:sym typeface="等线"/>
              </a:rPr>
              <a:t>:</a:t>
            </a:r>
            <a:r>
              <a:rPr lang="zh-CN" altLang="en-US" sz="1200" b="0" i="0" dirty="0" smtClean="0">
                <a:effectLst/>
                <a:latin typeface="+mn-lt"/>
                <a:ea typeface="+mn-ea"/>
                <a:cs typeface="+mn-cs"/>
                <a:sym typeface="等线"/>
              </a:rPr>
              <a:t>用来绘制矢量图形的软件</a:t>
            </a:r>
            <a:r>
              <a:rPr lang="en-US" altLang="zh-CN" sz="1200" b="0" i="0" dirty="0" smtClean="0">
                <a:effectLst/>
                <a:latin typeface="+mn-lt"/>
                <a:ea typeface="+mn-ea"/>
                <a:cs typeface="+mn-cs"/>
                <a:sym typeface="等线"/>
              </a:rPr>
              <a:t>, </a:t>
            </a:r>
            <a:r>
              <a:rPr lang="zh-CN" altLang="en-US" sz="1200" b="0" i="0" dirty="0" smtClean="0">
                <a:effectLst/>
                <a:latin typeface="+mn-lt"/>
                <a:ea typeface="+mn-ea"/>
                <a:cs typeface="+mn-cs"/>
                <a:sym typeface="等线"/>
              </a:rPr>
              <a:t>常见的矢量图形软件有 </a:t>
            </a:r>
            <a:r>
              <a:rPr lang="en-US" altLang="zh-CN" sz="1200" b="0" i="0" dirty="0" smtClean="0">
                <a:effectLst/>
                <a:latin typeface="+mn-lt"/>
                <a:ea typeface="+mn-ea"/>
                <a:cs typeface="+mn-cs"/>
                <a:sym typeface="等线"/>
              </a:rPr>
              <a:t>adobe illustrator</a:t>
            </a:r>
            <a:r>
              <a:rPr lang="zh-CN" altLang="en-US" sz="1200" b="0" i="0" dirty="0" smtClean="0">
                <a:effectLst/>
                <a:latin typeface="+mn-lt"/>
                <a:ea typeface="+mn-ea"/>
                <a:cs typeface="+mn-cs"/>
                <a:sym typeface="等线"/>
              </a:rPr>
              <a:t>、</a:t>
            </a:r>
            <a:r>
              <a:rPr lang="en-US" altLang="zh-CN" sz="1200" b="0" i="0" dirty="0" err="1" smtClean="0">
                <a:effectLst/>
                <a:latin typeface="+mn-lt"/>
                <a:ea typeface="+mn-ea"/>
                <a:cs typeface="+mn-cs"/>
                <a:sym typeface="等线"/>
              </a:rPr>
              <a:t>corel</a:t>
            </a:r>
            <a:r>
              <a:rPr lang="en-US" altLang="zh-CN" sz="1200" b="0" i="0" dirty="0" smtClean="0">
                <a:effectLst/>
                <a:latin typeface="+mn-lt"/>
                <a:ea typeface="+mn-ea"/>
                <a:cs typeface="+mn-cs"/>
                <a:sym typeface="等线"/>
              </a:rPr>
              <a:t> draw</a:t>
            </a:r>
            <a:r>
              <a:rPr lang="zh-CN" altLang="en-US" sz="1200" b="0" i="0" dirty="0" smtClean="0">
                <a:effectLst/>
                <a:latin typeface="+mn-lt"/>
                <a:ea typeface="+mn-ea"/>
                <a:cs typeface="+mn-cs"/>
                <a:sym typeface="等线"/>
              </a:rPr>
              <a:t>、</a:t>
            </a:r>
            <a:r>
              <a:rPr lang="en-US" altLang="zh-CN" sz="1200" b="0" i="0" dirty="0" err="1" smtClean="0">
                <a:effectLst/>
                <a:latin typeface="+mn-lt"/>
                <a:ea typeface="+mn-ea"/>
                <a:cs typeface="+mn-cs"/>
                <a:sym typeface="等线"/>
              </a:rPr>
              <a:t>inkscape</a:t>
            </a:r>
            <a:r>
              <a:rPr lang="zh-CN" altLang="en-US" sz="1200" b="0" i="0" dirty="0" smtClean="0">
                <a:effectLst/>
                <a:latin typeface="+mn-lt"/>
                <a:ea typeface="+mn-ea"/>
                <a:cs typeface="+mn-cs"/>
                <a:sym typeface="等线"/>
              </a:rPr>
              <a:t>、</a:t>
            </a:r>
            <a:r>
              <a:rPr lang="en-US" altLang="zh-CN" sz="1200" b="0" i="0" dirty="0" smtClean="0">
                <a:effectLst/>
                <a:latin typeface="+mn-lt"/>
                <a:ea typeface="+mn-ea"/>
                <a:cs typeface="+mn-cs"/>
                <a:sym typeface="等线"/>
              </a:rPr>
              <a:t>Xara </a:t>
            </a:r>
            <a:r>
              <a:rPr lang="en-US" altLang="zh-CN" sz="1200" b="0" i="0" dirty="0" err="1" smtClean="0">
                <a:effectLst/>
                <a:latin typeface="+mn-lt"/>
                <a:ea typeface="+mn-ea"/>
                <a:cs typeface="+mn-cs"/>
                <a:sym typeface="等线"/>
              </a:rPr>
              <a:t>Xtreme</a:t>
            </a:r>
            <a:r>
              <a:rPr lang="zh-CN" altLang="en-US" sz="1200" b="0" i="0" dirty="0" smtClean="0">
                <a:effectLst/>
                <a:latin typeface="+mn-lt"/>
                <a:ea typeface="+mn-ea"/>
                <a:cs typeface="+mn-cs"/>
                <a:sym typeface="等线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808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808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808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808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latin typeface="Arial" pitchFamily="34" charset="0"/>
              </a:rPr>
              <a:t>Emissive objects</a:t>
            </a:r>
            <a:endParaRPr lang="zh-CN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808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81D5EFE8-091E-492F-9F55-4A82F83FC9F2}" type="slidenum">
              <a:rPr lang="en-US" altLang="zh-CN" smtClean="0">
                <a:latin typeface="Arial" pitchFamily="34" charset="0"/>
              </a:rPr>
              <a:pPr eaLnBrk="1" hangingPunct="1"/>
              <a:t>9</a:t>
            </a:fld>
            <a:endParaRPr lang="en-US" altLang="zh-CN" smtClean="0">
              <a:latin typeface="Arial" pitchFamily="34" charset="0"/>
            </a:endParaRPr>
          </a:p>
        </p:txBody>
      </p:sp>
      <p:sp>
        <p:nvSpPr>
          <p:cNvPr id="23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0F539286-4D56-4C85-B97B-E1441CC8E12E}" type="slidenum">
              <a:rPr lang="en-US" altLang="zh-CN" smtClean="0"/>
              <a:pPr eaLnBrk="1" hangingPunct="1"/>
              <a:t>33</a:t>
            </a:fld>
            <a:endParaRPr lang="en-US" altLang="zh-CN" smtClean="0"/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C39849BE-7D9F-43FA-AA56-195E07174B8F}" type="slidenum">
              <a:rPr lang="en-US" altLang="zh-CN" smtClean="0"/>
              <a:pPr eaLnBrk="1" hangingPunct="1"/>
              <a:t>34</a:t>
            </a:fld>
            <a:endParaRPr lang="en-US" altLang="zh-CN" smtClean="0"/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808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808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808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808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C0BBCB44-323C-4629-98AD-D64500462C49}" type="slidenum">
              <a:rPr lang="en-US" altLang="zh-CN" smtClean="0">
                <a:latin typeface="Arial" pitchFamily="34" charset="0"/>
              </a:rPr>
              <a:pPr eaLnBrk="1" hangingPunct="1"/>
              <a:t>10</a:t>
            </a:fld>
            <a:endParaRPr lang="en-US" altLang="zh-CN" smtClean="0">
              <a:latin typeface="Arial" pitchFamily="34" charset="0"/>
            </a:endParaRPr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34FC7327-7C02-4259-8448-5A0B4E9C15AE}" type="slidenum">
              <a:rPr lang="en-US" altLang="zh-CN" smtClean="0">
                <a:latin typeface="Arial" pitchFamily="34" charset="0"/>
              </a:rPr>
              <a:pPr eaLnBrk="1" hangingPunct="1"/>
              <a:t>11</a:t>
            </a:fld>
            <a:endParaRPr lang="en-US" altLang="zh-CN" smtClean="0">
              <a:latin typeface="Arial" pitchFamily="34" charset="0"/>
            </a:endParaRPr>
          </a:p>
        </p:txBody>
      </p:sp>
      <p:sp>
        <p:nvSpPr>
          <p:cNvPr id="23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CB05E5F6-D71D-47A7-A74E-15D61993887E}" type="slidenum">
              <a:rPr lang="en-US" altLang="zh-CN" smtClean="0">
                <a:latin typeface="Arial" pitchFamily="34" charset="0"/>
              </a:rPr>
              <a:pPr eaLnBrk="1" hangingPunct="1"/>
              <a:t>12</a:t>
            </a:fld>
            <a:endParaRPr lang="en-US" altLang="zh-CN" smtClean="0">
              <a:latin typeface="Arial" pitchFamily="34" charset="0"/>
            </a:endParaRPr>
          </a:p>
        </p:txBody>
      </p:sp>
      <p:sp>
        <p:nvSpPr>
          <p:cNvPr id="233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4245CB60-DA32-43B9-945A-C375FD22DCB4}" type="slidenum">
              <a:rPr lang="en-US" altLang="zh-CN" smtClean="0">
                <a:latin typeface="Arial" pitchFamily="34" charset="0"/>
              </a:rPr>
              <a:pPr eaLnBrk="1" hangingPunct="1"/>
              <a:t>13</a:t>
            </a:fld>
            <a:endParaRPr lang="en-US" altLang="zh-CN" smtClean="0">
              <a:latin typeface="Arial" pitchFamily="34" charset="0"/>
            </a:endParaRPr>
          </a:p>
        </p:txBody>
      </p:sp>
      <p:sp>
        <p:nvSpPr>
          <p:cNvPr id="234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41CF9B97-8FE7-4F78-8E22-E3E7E95C623E}" type="slidenum">
              <a:rPr lang="en-US" altLang="zh-CN" smtClean="0">
                <a:latin typeface="Arial" pitchFamily="34" charset="0"/>
              </a:rPr>
              <a:pPr eaLnBrk="1" hangingPunct="1"/>
              <a:t>14</a:t>
            </a:fld>
            <a:endParaRPr lang="en-US" altLang="zh-CN" smtClean="0">
              <a:latin typeface="Arial" pitchFamily="34" charset="0"/>
            </a:endParaRPr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8528C3CA-0F98-482B-81E1-7C61D48BCB10}" type="slidenum">
              <a:rPr lang="en-US" altLang="zh-CN" smtClean="0">
                <a:latin typeface="Arial" pitchFamily="34" charset="0"/>
              </a:rPr>
              <a:pPr eaLnBrk="1" hangingPunct="1"/>
              <a:t>15</a:t>
            </a:fld>
            <a:endParaRPr lang="en-US" altLang="zh-CN" smtClean="0">
              <a:latin typeface="Arial" pitchFamily="34" charset="0"/>
            </a:endParaRPr>
          </a:p>
        </p:txBody>
      </p:sp>
      <p:sp>
        <p:nvSpPr>
          <p:cNvPr id="23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0059E0A7-D8AB-47C7-B464-B4DBE70AFF83}" type="slidenum">
              <a:rPr lang="en-US" altLang="zh-CN" smtClean="0">
                <a:latin typeface="Arial" pitchFamily="34" charset="0"/>
              </a:rPr>
              <a:pPr eaLnBrk="1" hangingPunct="1"/>
              <a:t>16</a:t>
            </a:fld>
            <a:endParaRPr lang="en-US" altLang="zh-CN" smtClean="0">
              <a:latin typeface="Arial" pitchFamily="34" charset="0"/>
            </a:endParaRPr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4"/>
          <p:cNvGrpSpPr/>
          <p:nvPr/>
        </p:nvGrpSpPr>
        <p:grpSpPr>
          <a:xfrm>
            <a:off x="0" y="-1664915"/>
            <a:ext cx="12192000" cy="10492847"/>
            <a:chOff x="0" y="0"/>
            <a:chExt cx="12192000" cy="10492846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9172046"/>
              <a:ext cx="12192000" cy="1320801"/>
              <a:chOff x="0" y="0"/>
              <a:chExt cx="12192000" cy="1320800"/>
            </a:xfrm>
          </p:grpSpPr>
          <p:sp>
            <p:nvSpPr>
              <p:cNvPr id="32" name="Shape 32"/>
              <p:cNvSpPr/>
              <p:nvPr/>
            </p:nvSpPr>
            <p:spPr>
              <a:xfrm>
                <a:off x="0" y="0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F37D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" name="Shape 33"/>
              <p:cNvSpPr/>
              <p:nvPr/>
            </p:nvSpPr>
            <p:spPr>
              <a:xfrm>
                <a:off x="541420" y="172118"/>
                <a:ext cx="6096001" cy="1043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读书派booklist免费出品</a:t>
                </a:r>
              </a:p>
              <a:p>
                <a:pPr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禁止任何二次分享、售卖</a:t>
                </a:r>
              </a:p>
              <a:p>
                <a:pPr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本人法律专业，请勿以身试法</a:t>
                </a:r>
              </a:p>
            </p:txBody>
          </p:sp>
          <p:sp>
            <p:nvSpPr>
              <p:cNvPr id="34" name="Shape 34"/>
              <p:cNvSpPr/>
              <p:nvPr/>
            </p:nvSpPr>
            <p:spPr>
              <a:xfrm>
                <a:off x="228599" y="181048"/>
                <a:ext cx="84222" cy="950495"/>
              </a:xfrm>
              <a:prstGeom prst="rect">
                <a:avLst/>
              </a:prstGeom>
              <a:solidFill>
                <a:srgbClr val="00F3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5454567" y="172118"/>
                <a:ext cx="6096001" cy="1043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读书派booklist免费出品</a:t>
                </a:r>
              </a:p>
              <a:p>
                <a:pPr algn="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这部分内容不影响PPT播放</a:t>
                </a:r>
              </a:p>
              <a:p>
                <a:pPr algn="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尊重原创，请勿以身试法，二次分享或倒卖</a:t>
                </a:r>
              </a:p>
            </p:txBody>
          </p:sp>
          <p:sp>
            <p:nvSpPr>
              <p:cNvPr id="36" name="Shape 36"/>
              <p:cNvSpPr/>
              <p:nvPr/>
            </p:nvSpPr>
            <p:spPr>
              <a:xfrm>
                <a:off x="11779167" y="181048"/>
                <a:ext cx="84222" cy="950495"/>
              </a:xfrm>
              <a:prstGeom prst="rect">
                <a:avLst/>
              </a:prstGeom>
              <a:solidFill>
                <a:srgbClr val="00F3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0" y="0"/>
              <a:ext cx="12192000" cy="1320801"/>
              <a:chOff x="0" y="0"/>
              <a:chExt cx="12192000" cy="1320800"/>
            </a:xfrm>
          </p:grpSpPr>
          <p:sp>
            <p:nvSpPr>
              <p:cNvPr id="38" name="Shape 38"/>
              <p:cNvSpPr/>
              <p:nvPr/>
            </p:nvSpPr>
            <p:spPr>
              <a:xfrm>
                <a:off x="0" y="0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F37D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541420" y="172118"/>
                <a:ext cx="6096001" cy="1043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读书派booklist免费出品</a:t>
                </a:r>
              </a:p>
              <a:p>
                <a:pPr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禁止任何二次分享、售卖</a:t>
                </a:r>
              </a:p>
              <a:p>
                <a:pPr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本人法律专业，请勿以身试法</a:t>
                </a:r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228599" y="181048"/>
                <a:ext cx="84222" cy="950495"/>
              </a:xfrm>
              <a:prstGeom prst="rect">
                <a:avLst/>
              </a:prstGeom>
              <a:solidFill>
                <a:srgbClr val="00F3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5454567" y="172118"/>
                <a:ext cx="6096001" cy="1043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读书派booklist免费出品</a:t>
                </a:r>
              </a:p>
              <a:p>
                <a:pPr algn="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这部分内容不影响PPT播放</a:t>
                </a:r>
              </a:p>
              <a:p>
                <a:pPr algn="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尊重原创，请勿以身试法，二次分享或倒卖</a:t>
                </a:r>
              </a:p>
            </p:txBody>
          </p:sp>
          <p:sp>
            <p:nvSpPr>
              <p:cNvPr id="42" name="Shape 42"/>
              <p:cNvSpPr/>
              <p:nvPr/>
            </p:nvSpPr>
            <p:spPr>
              <a:xfrm>
                <a:off x="11779167" y="181048"/>
                <a:ext cx="84222" cy="950495"/>
              </a:xfrm>
              <a:prstGeom prst="rect">
                <a:avLst/>
              </a:prstGeom>
              <a:solidFill>
                <a:srgbClr val="00F3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45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5"/>
          <p:cNvGrpSpPr/>
          <p:nvPr/>
        </p:nvGrpSpPr>
        <p:grpSpPr>
          <a:xfrm>
            <a:off x="0" y="-1664915"/>
            <a:ext cx="12192000" cy="10492847"/>
            <a:chOff x="0" y="0"/>
            <a:chExt cx="12192000" cy="10492846"/>
          </a:xfrm>
        </p:grpSpPr>
        <p:grpSp>
          <p:nvGrpSpPr>
            <p:cNvPr id="58" name="Group 58"/>
            <p:cNvGrpSpPr/>
            <p:nvPr/>
          </p:nvGrpSpPr>
          <p:grpSpPr>
            <a:xfrm>
              <a:off x="0" y="9172046"/>
              <a:ext cx="12192000" cy="1320801"/>
              <a:chOff x="0" y="0"/>
              <a:chExt cx="12192000" cy="1320800"/>
            </a:xfrm>
          </p:grpSpPr>
          <p:sp>
            <p:nvSpPr>
              <p:cNvPr id="53" name="Shape 53"/>
              <p:cNvSpPr/>
              <p:nvPr/>
            </p:nvSpPr>
            <p:spPr>
              <a:xfrm>
                <a:off x="0" y="0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F37D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54" name="Shape 54"/>
              <p:cNvSpPr/>
              <p:nvPr/>
            </p:nvSpPr>
            <p:spPr>
              <a:xfrm>
                <a:off x="541420" y="172118"/>
                <a:ext cx="6096001" cy="1043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读书派booklist免费出品</a:t>
                </a:r>
              </a:p>
              <a:p>
                <a:pPr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禁止任何二次分享、售卖</a:t>
                </a:r>
              </a:p>
              <a:p>
                <a:pPr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本人法律专业，请勿以身试法</a:t>
                </a:r>
              </a:p>
            </p:txBody>
          </p:sp>
          <p:sp>
            <p:nvSpPr>
              <p:cNvPr id="55" name="Shape 55"/>
              <p:cNvSpPr/>
              <p:nvPr/>
            </p:nvSpPr>
            <p:spPr>
              <a:xfrm>
                <a:off x="228599" y="181048"/>
                <a:ext cx="84222" cy="950495"/>
              </a:xfrm>
              <a:prstGeom prst="rect">
                <a:avLst/>
              </a:prstGeom>
              <a:solidFill>
                <a:srgbClr val="00F3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>
                <a:off x="5454567" y="172118"/>
                <a:ext cx="6096001" cy="1043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读书派booklist免费出品</a:t>
                </a:r>
              </a:p>
              <a:p>
                <a:pPr algn="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这部分内容不影响PPT播放</a:t>
                </a:r>
              </a:p>
              <a:p>
                <a:pPr algn="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尊重原创，请勿以身试法，二次分享或倒卖</a:t>
                </a:r>
              </a:p>
            </p:txBody>
          </p:sp>
          <p:sp>
            <p:nvSpPr>
              <p:cNvPr id="57" name="Shape 57"/>
              <p:cNvSpPr/>
              <p:nvPr/>
            </p:nvSpPr>
            <p:spPr>
              <a:xfrm>
                <a:off x="11779167" y="181048"/>
                <a:ext cx="84222" cy="950495"/>
              </a:xfrm>
              <a:prstGeom prst="rect">
                <a:avLst/>
              </a:prstGeom>
              <a:solidFill>
                <a:srgbClr val="00F3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0" y="0"/>
              <a:ext cx="12192000" cy="1320801"/>
              <a:chOff x="0" y="0"/>
              <a:chExt cx="12192000" cy="1320800"/>
            </a:xfrm>
          </p:grpSpPr>
          <p:sp>
            <p:nvSpPr>
              <p:cNvPr id="59" name="Shape 59"/>
              <p:cNvSpPr/>
              <p:nvPr/>
            </p:nvSpPr>
            <p:spPr>
              <a:xfrm>
                <a:off x="0" y="0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F37D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>
                <a:off x="541420" y="172118"/>
                <a:ext cx="6096001" cy="1043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读书派booklist免费出品</a:t>
                </a:r>
              </a:p>
              <a:p>
                <a:pPr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禁止任何二次分享、售卖</a:t>
                </a:r>
              </a:p>
              <a:p>
                <a:pPr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本人法律专业，请勿以身试法</a:t>
                </a:r>
              </a:p>
            </p:txBody>
          </p:sp>
          <p:sp>
            <p:nvSpPr>
              <p:cNvPr id="61" name="Shape 61"/>
              <p:cNvSpPr/>
              <p:nvPr/>
            </p:nvSpPr>
            <p:spPr>
              <a:xfrm>
                <a:off x="228599" y="181048"/>
                <a:ext cx="84222" cy="950495"/>
              </a:xfrm>
              <a:prstGeom prst="rect">
                <a:avLst/>
              </a:prstGeom>
              <a:solidFill>
                <a:srgbClr val="00F3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>
                <a:off x="5454567" y="172118"/>
                <a:ext cx="6096001" cy="1043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读书派booklist免费出品</a:t>
                </a:r>
              </a:p>
              <a:p>
                <a:pPr algn="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这部分内容不影响PPT播放</a:t>
                </a:r>
              </a:p>
              <a:p>
                <a:pPr algn="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尊重原创，请勿以身试法，二次分享或倒卖</a:t>
                </a:r>
              </a:p>
            </p:txBody>
          </p:sp>
          <p:sp>
            <p:nvSpPr>
              <p:cNvPr id="63" name="Shape 63"/>
              <p:cNvSpPr/>
              <p:nvPr/>
            </p:nvSpPr>
            <p:spPr>
              <a:xfrm>
                <a:off x="11779167" y="181048"/>
                <a:ext cx="84222" cy="950495"/>
              </a:xfrm>
              <a:prstGeom prst="rect">
                <a:avLst/>
              </a:prstGeom>
              <a:solidFill>
                <a:srgbClr val="00F3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66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7"/>
          <p:cNvGrpSpPr/>
          <p:nvPr/>
        </p:nvGrpSpPr>
        <p:grpSpPr>
          <a:xfrm>
            <a:off x="0" y="-1664915"/>
            <a:ext cx="12192000" cy="10492847"/>
            <a:chOff x="0" y="0"/>
            <a:chExt cx="12192000" cy="10492846"/>
          </a:xfrm>
        </p:grpSpPr>
        <p:grpSp>
          <p:nvGrpSpPr>
            <p:cNvPr id="100" name="Group 100"/>
            <p:cNvGrpSpPr/>
            <p:nvPr/>
          </p:nvGrpSpPr>
          <p:grpSpPr>
            <a:xfrm>
              <a:off x="0" y="9172046"/>
              <a:ext cx="12192000" cy="1320801"/>
              <a:chOff x="0" y="0"/>
              <a:chExt cx="12192000" cy="1320800"/>
            </a:xfrm>
          </p:grpSpPr>
          <p:sp>
            <p:nvSpPr>
              <p:cNvPr id="95" name="Shape 95"/>
              <p:cNvSpPr/>
              <p:nvPr/>
            </p:nvSpPr>
            <p:spPr>
              <a:xfrm>
                <a:off x="0" y="0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F37D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96" name="Shape 96"/>
              <p:cNvSpPr/>
              <p:nvPr/>
            </p:nvSpPr>
            <p:spPr>
              <a:xfrm>
                <a:off x="541420" y="172118"/>
                <a:ext cx="6096001" cy="1043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读书派booklist免费出品</a:t>
                </a:r>
              </a:p>
              <a:p>
                <a:pPr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禁止任何二次分享、售卖</a:t>
                </a:r>
              </a:p>
              <a:p>
                <a:pPr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本人法律专业，请勿以身试法</a:t>
                </a:r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228599" y="181048"/>
                <a:ext cx="84222" cy="950495"/>
              </a:xfrm>
              <a:prstGeom prst="rect">
                <a:avLst/>
              </a:prstGeom>
              <a:solidFill>
                <a:srgbClr val="00F3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8" name="Shape 98"/>
              <p:cNvSpPr/>
              <p:nvPr/>
            </p:nvSpPr>
            <p:spPr>
              <a:xfrm>
                <a:off x="5454567" y="172118"/>
                <a:ext cx="6096001" cy="1043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读书派booklist免费出品</a:t>
                </a:r>
              </a:p>
              <a:p>
                <a:pPr algn="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这部分内容不影响PPT播放</a:t>
                </a:r>
              </a:p>
              <a:p>
                <a:pPr algn="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尊重原创，请勿以身试法，二次分享或倒卖</a:t>
                </a:r>
              </a:p>
            </p:txBody>
          </p:sp>
          <p:sp>
            <p:nvSpPr>
              <p:cNvPr id="99" name="Shape 99"/>
              <p:cNvSpPr/>
              <p:nvPr/>
            </p:nvSpPr>
            <p:spPr>
              <a:xfrm>
                <a:off x="11779167" y="181048"/>
                <a:ext cx="84222" cy="950495"/>
              </a:xfrm>
              <a:prstGeom prst="rect">
                <a:avLst/>
              </a:prstGeom>
              <a:solidFill>
                <a:srgbClr val="00F3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06" name="Group 106"/>
            <p:cNvGrpSpPr/>
            <p:nvPr/>
          </p:nvGrpSpPr>
          <p:grpSpPr>
            <a:xfrm>
              <a:off x="0" y="0"/>
              <a:ext cx="12192000" cy="1320801"/>
              <a:chOff x="0" y="0"/>
              <a:chExt cx="12192000" cy="1320800"/>
            </a:xfrm>
          </p:grpSpPr>
          <p:sp>
            <p:nvSpPr>
              <p:cNvPr id="101" name="Shape 101"/>
              <p:cNvSpPr/>
              <p:nvPr/>
            </p:nvSpPr>
            <p:spPr>
              <a:xfrm>
                <a:off x="0" y="0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F37D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02" name="Shape 102"/>
              <p:cNvSpPr/>
              <p:nvPr/>
            </p:nvSpPr>
            <p:spPr>
              <a:xfrm>
                <a:off x="541420" y="172118"/>
                <a:ext cx="6096001" cy="1043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读书派booklist免费出品</a:t>
                </a:r>
              </a:p>
              <a:p>
                <a:pPr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禁止任何二次分享、售卖</a:t>
                </a:r>
              </a:p>
              <a:p>
                <a:pPr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本人法律专业，请勿以身试法</a:t>
                </a:r>
              </a:p>
            </p:txBody>
          </p:sp>
          <p:sp>
            <p:nvSpPr>
              <p:cNvPr id="103" name="Shape 103"/>
              <p:cNvSpPr/>
              <p:nvPr/>
            </p:nvSpPr>
            <p:spPr>
              <a:xfrm>
                <a:off x="228599" y="181048"/>
                <a:ext cx="84222" cy="950495"/>
              </a:xfrm>
              <a:prstGeom prst="rect">
                <a:avLst/>
              </a:prstGeom>
              <a:solidFill>
                <a:srgbClr val="00F3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4" name="Shape 104"/>
              <p:cNvSpPr/>
              <p:nvPr/>
            </p:nvSpPr>
            <p:spPr>
              <a:xfrm>
                <a:off x="5454567" y="172118"/>
                <a:ext cx="6096001" cy="1043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读书派booklist免费出品</a:t>
                </a:r>
              </a:p>
              <a:p>
                <a:pPr algn="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这部分内容不影响PPT播放</a:t>
                </a:r>
              </a:p>
              <a:p>
                <a:pPr algn="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尊重原创，请勿以身试法，二次分享或倒卖</a:t>
                </a:r>
              </a:p>
            </p:txBody>
          </p:sp>
          <p:sp>
            <p:nvSpPr>
              <p:cNvPr id="105" name="Shape 105"/>
              <p:cNvSpPr/>
              <p:nvPr/>
            </p:nvSpPr>
            <p:spPr>
              <a:xfrm>
                <a:off x="11779167" y="181048"/>
                <a:ext cx="84222" cy="950495"/>
              </a:xfrm>
              <a:prstGeom prst="rect">
                <a:avLst/>
              </a:prstGeom>
              <a:solidFill>
                <a:srgbClr val="00F3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xfrm>
            <a:off x="838418" y="365125"/>
            <a:ext cx="10515164" cy="13255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1" cy="43513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xfrm>
            <a:off x="0" y="0"/>
            <a:ext cx="358413" cy="3708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11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711862" flipH="1">
            <a:off x="10720365" y="5324678"/>
            <a:ext cx="3778605" cy="37788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5157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414437" y="6217851"/>
            <a:ext cx="323163" cy="276999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4C21A-920A-4594-8AE2-FEA147B740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xfrm>
            <a:off x="4165600" y="6248400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5960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5157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414437" y="6217851"/>
            <a:ext cx="323163" cy="276999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9C8B4E-0378-4369-A4B5-B303D15F0A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2"/>
          </p:nvPr>
        </p:nvSpPr>
        <p:spPr>
          <a:xfrm>
            <a:off x="4165600" y="6248400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3850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3251201" y="6248401"/>
            <a:ext cx="2840567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7721600" y="6248401"/>
            <a:ext cx="3862917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14437" y="6217851"/>
            <a:ext cx="323163" cy="276999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6D5706-F256-4395-A8B4-66D3DE1225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6456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0" y="-1664915"/>
            <a:ext cx="12192000" cy="10492847"/>
            <a:chOff x="0" y="0"/>
            <a:chExt cx="12192000" cy="1049284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9172046"/>
              <a:ext cx="12192000" cy="1320801"/>
              <a:chOff x="0" y="0"/>
              <a:chExt cx="12192000" cy="1320800"/>
            </a:xfrm>
          </p:grpSpPr>
          <p:sp>
            <p:nvSpPr>
              <p:cNvPr id="2" name="Shape 2"/>
              <p:cNvSpPr/>
              <p:nvPr/>
            </p:nvSpPr>
            <p:spPr>
              <a:xfrm>
                <a:off x="0" y="0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F37D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" name="Shape 3"/>
              <p:cNvSpPr/>
              <p:nvPr/>
            </p:nvSpPr>
            <p:spPr>
              <a:xfrm>
                <a:off x="541420" y="172118"/>
                <a:ext cx="6096001" cy="1043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读书派booklist免费出品</a:t>
                </a:r>
              </a:p>
              <a:p>
                <a:pPr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禁止任何二次分享、售卖</a:t>
                </a:r>
              </a:p>
              <a:p>
                <a:pPr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本人法律专业，请勿以身试法</a:t>
                </a:r>
              </a:p>
            </p:txBody>
          </p:sp>
          <p:sp>
            <p:nvSpPr>
              <p:cNvPr id="4" name="Shape 4"/>
              <p:cNvSpPr/>
              <p:nvPr/>
            </p:nvSpPr>
            <p:spPr>
              <a:xfrm>
                <a:off x="228599" y="181048"/>
                <a:ext cx="84222" cy="950495"/>
              </a:xfrm>
              <a:prstGeom prst="rect">
                <a:avLst/>
              </a:prstGeom>
              <a:solidFill>
                <a:srgbClr val="00F3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" name="Shape 5"/>
              <p:cNvSpPr/>
              <p:nvPr/>
            </p:nvSpPr>
            <p:spPr>
              <a:xfrm>
                <a:off x="5454567" y="172118"/>
                <a:ext cx="6096001" cy="1043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读书派booklist免费出品</a:t>
                </a:r>
              </a:p>
              <a:p>
                <a:pPr algn="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这部分内容不影响PPT播放</a:t>
                </a:r>
              </a:p>
              <a:p>
                <a:pPr algn="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尊重原创，请勿以身试法，二次分享或倒卖</a:t>
                </a:r>
              </a:p>
            </p:txBody>
          </p:sp>
          <p:sp>
            <p:nvSpPr>
              <p:cNvPr id="6" name="Shape 6"/>
              <p:cNvSpPr/>
              <p:nvPr/>
            </p:nvSpPr>
            <p:spPr>
              <a:xfrm>
                <a:off x="11779167" y="181048"/>
                <a:ext cx="84222" cy="950495"/>
              </a:xfrm>
              <a:prstGeom prst="rect">
                <a:avLst/>
              </a:prstGeom>
              <a:solidFill>
                <a:srgbClr val="00F3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12192000" cy="1320801"/>
              <a:chOff x="0" y="0"/>
              <a:chExt cx="12192000" cy="1320800"/>
            </a:xfrm>
          </p:grpSpPr>
          <p:sp>
            <p:nvSpPr>
              <p:cNvPr id="8" name="Shape 8"/>
              <p:cNvSpPr/>
              <p:nvPr/>
            </p:nvSpPr>
            <p:spPr>
              <a:xfrm>
                <a:off x="0" y="0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F37D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9" name="Shape 9"/>
              <p:cNvSpPr/>
              <p:nvPr/>
            </p:nvSpPr>
            <p:spPr>
              <a:xfrm>
                <a:off x="541420" y="172118"/>
                <a:ext cx="6096001" cy="1043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读书派booklist免费出品</a:t>
                </a:r>
              </a:p>
              <a:p>
                <a:pPr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禁止任何二次分享、售卖</a:t>
                </a:r>
              </a:p>
              <a:p>
                <a:pPr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本人法律专业，请勿以身试法</a:t>
                </a:r>
              </a:p>
            </p:txBody>
          </p:sp>
          <p:sp>
            <p:nvSpPr>
              <p:cNvPr id="10" name="Shape 10"/>
              <p:cNvSpPr/>
              <p:nvPr/>
            </p:nvSpPr>
            <p:spPr>
              <a:xfrm>
                <a:off x="228599" y="181048"/>
                <a:ext cx="84222" cy="950495"/>
              </a:xfrm>
              <a:prstGeom prst="rect">
                <a:avLst/>
              </a:prstGeom>
              <a:solidFill>
                <a:srgbClr val="00F3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Shape 11"/>
              <p:cNvSpPr/>
              <p:nvPr/>
            </p:nvSpPr>
            <p:spPr>
              <a:xfrm>
                <a:off x="5454567" y="172118"/>
                <a:ext cx="6096001" cy="1043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读书派booklist免费出品</a:t>
                </a:r>
              </a:p>
              <a:p>
                <a:pPr algn="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这部分内容不影响PPT播放</a:t>
                </a:r>
              </a:p>
              <a:p>
                <a:pPr algn="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尊重原创，请勿以身试法，二次分享或倒卖</a:t>
                </a:r>
              </a:p>
            </p:txBody>
          </p:sp>
          <p:sp>
            <p:nvSpPr>
              <p:cNvPr id="12" name="Shape 12"/>
              <p:cNvSpPr/>
              <p:nvPr/>
            </p:nvSpPr>
            <p:spPr>
              <a:xfrm>
                <a:off x="11779167" y="181048"/>
                <a:ext cx="84222" cy="950495"/>
              </a:xfrm>
              <a:prstGeom prst="rect">
                <a:avLst/>
              </a:prstGeom>
              <a:solidFill>
                <a:srgbClr val="00F3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15" name="image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334931" y="0"/>
            <a:ext cx="7857068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91421" tIns="91421" rIns="91421" bIns="91421">
            <a:normAutofit/>
          </a:bodyPr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7" r:id="rId4"/>
    <p:sldLayoutId id="2147483658" r:id="rId5"/>
    <p:sldLayoutId id="2147483659" r:id="rId6"/>
  </p:sldLayoutIdLst>
  <p:transition spd="med"/>
  <p:txStyles>
    <p:titleStyle>
      <a:lvl1pPr marL="0" marR="0" indent="0" algn="l" defTabSz="9142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1pPr>
      <a:lvl2pPr marL="0" marR="0" indent="0" algn="l" defTabSz="9142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2pPr>
      <a:lvl3pPr marL="0" marR="0" indent="0" algn="l" defTabSz="9142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3pPr>
      <a:lvl4pPr marL="0" marR="0" indent="0" algn="l" defTabSz="9142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4pPr>
      <a:lvl5pPr marL="0" marR="0" indent="0" algn="l" defTabSz="9142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5pPr>
      <a:lvl6pPr marL="0" marR="0" indent="0" algn="l" defTabSz="9142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6pPr>
      <a:lvl7pPr marL="0" marR="0" indent="0" algn="l" defTabSz="9142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7pPr>
      <a:lvl8pPr marL="0" marR="0" indent="0" algn="l" defTabSz="9142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8pPr>
      <a:lvl9pPr marL="0" marR="0" indent="0" algn="l" defTabSz="9142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9pPr>
    </p:titleStyle>
    <p:bodyStyle>
      <a:lvl1pPr marL="0" marR="0" indent="0" algn="l" defTabSz="914216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1pPr>
      <a:lvl2pPr marL="0" marR="0" indent="457109" algn="l" defTabSz="914216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2pPr>
      <a:lvl3pPr marL="0" marR="0" indent="914216" algn="l" defTabSz="914216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3pPr>
      <a:lvl4pPr marL="0" marR="0" indent="1371325" algn="l" defTabSz="914216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4pPr>
      <a:lvl5pPr marL="0" marR="0" indent="1828433" algn="l" defTabSz="914216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5pPr>
      <a:lvl6pPr marL="2590282" marR="0" indent="-304740" algn="l" defTabSz="9142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6pPr>
      <a:lvl7pPr marL="3047391" marR="0" indent="-304740" algn="l" defTabSz="9142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7pPr>
      <a:lvl8pPr marL="3504498" marR="0" indent="-304739" algn="l" defTabSz="9142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8pPr>
      <a:lvl9pPr marL="3961607" marR="0" indent="-304739" algn="l" defTabSz="9142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 Light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 Light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 Light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 Light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 Light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 Light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 Light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 Light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video" Target="file:///D:\&#30740;&#31350;&#29983;&#22270;&#24418;&#23398;\&#30805;&#22763;&#30740;&#31350;&#29983;&#22270;&#24418;&#23398;&#35838;&#20214;\Chapter%201-CG%20Basic%20Problems\7_1_tree.wmv" TargetMode="Externa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SurfaceBrush-siggraph2019.mp4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hyperlink" Target="AdaptiveFoveation-siggraph2019.mp4" TargetMode="Externa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204526" y="620688"/>
            <a:ext cx="6249466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6600" b="1">
                <a:solidFill>
                  <a:srgbClr val="000000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r>
              <a:rPr lang="en-US" altLang="zh-CN" sz="4400" b="0" dirty="0" smtClean="0">
                <a:latin typeface="Impact" panose="020B0806030902050204" pitchFamily="34" charset="0"/>
              </a:rPr>
              <a:t>SE344   </a:t>
            </a:r>
            <a:r>
              <a:rPr lang="en-US" altLang="zh-CN" sz="4400" b="0" dirty="0" smtClean="0">
                <a:solidFill>
                  <a:schemeClr val="accent5">
                    <a:lumMod val="50000"/>
                  </a:schemeClr>
                </a:solidFill>
                <a:latin typeface="Impact" pitchFamily="34" charset="0"/>
              </a:rPr>
              <a:t>Computer </a:t>
            </a:r>
            <a:r>
              <a:rPr lang="en-US" altLang="zh-CN" sz="4400" b="0" dirty="0">
                <a:solidFill>
                  <a:schemeClr val="accent5">
                    <a:lumMod val="50000"/>
                  </a:schemeClr>
                </a:solidFill>
                <a:latin typeface="Impact" pitchFamily="34" charset="0"/>
              </a:rPr>
              <a:t>Graphics</a:t>
            </a:r>
            <a:endParaRPr sz="4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135560" y="2492896"/>
            <a:ext cx="7056784" cy="1800225"/>
          </a:xfrm>
          <a:prstGeom prst="rect">
            <a:avLst/>
          </a:prstGeom>
        </p:spPr>
        <p:txBody>
          <a:bodyPr/>
          <a:lstStyle>
            <a:lvl1pPr marL="0" marR="0" indent="0" algn="l" defTabSz="9142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7F7F7F"/>
                </a:solidFill>
                <a:uFillTx/>
                <a:latin typeface="Montserrat Hairline"/>
                <a:ea typeface="Montserrat Hairline"/>
                <a:cs typeface="Montserrat Hairline"/>
                <a:sym typeface="Montserrat Hairline"/>
              </a:defRPr>
            </a:lvl1pPr>
            <a:lvl2pPr marL="0" marR="0" indent="457109" algn="l" defTabSz="9142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7F7F7F"/>
                </a:solidFill>
                <a:uFillTx/>
                <a:latin typeface="Montserrat Hairline"/>
                <a:ea typeface="Montserrat Hairline"/>
                <a:cs typeface="Montserrat Hairline"/>
                <a:sym typeface="Montserrat Hairline"/>
              </a:defRPr>
            </a:lvl2pPr>
            <a:lvl3pPr marL="0" marR="0" indent="914216" algn="l" defTabSz="9142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7F7F7F"/>
                </a:solidFill>
                <a:uFillTx/>
                <a:latin typeface="Montserrat Hairline"/>
                <a:ea typeface="Montserrat Hairline"/>
                <a:cs typeface="Montserrat Hairline"/>
                <a:sym typeface="Montserrat Hairline"/>
              </a:defRPr>
            </a:lvl3pPr>
            <a:lvl4pPr marL="0" marR="0" indent="1371325" algn="l" defTabSz="9142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7F7F7F"/>
                </a:solidFill>
                <a:uFillTx/>
                <a:latin typeface="Montserrat Hairline"/>
                <a:ea typeface="Montserrat Hairline"/>
                <a:cs typeface="Montserrat Hairline"/>
                <a:sym typeface="Montserrat Hairline"/>
              </a:defRPr>
            </a:lvl4pPr>
            <a:lvl5pPr marL="0" marR="0" indent="1828433" algn="l" defTabSz="9142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7F7F7F"/>
                </a:solidFill>
                <a:uFillTx/>
                <a:latin typeface="Montserrat Hairline"/>
                <a:ea typeface="Montserrat Hairline"/>
                <a:cs typeface="Montserrat Hairline"/>
                <a:sym typeface="Montserrat Hairline"/>
              </a:defRPr>
            </a:lvl5pPr>
            <a:lvl6pPr marL="2590282" marR="0" indent="-304740" algn="l" defTabSz="9142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7F7F7F"/>
                </a:solidFill>
                <a:uFillTx/>
                <a:latin typeface="Montserrat Hairline"/>
                <a:ea typeface="Montserrat Hairline"/>
                <a:cs typeface="Montserrat Hairline"/>
                <a:sym typeface="Montserrat Hairline"/>
              </a:defRPr>
            </a:lvl6pPr>
            <a:lvl7pPr marL="3047391" marR="0" indent="-304740" algn="l" defTabSz="9142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7F7F7F"/>
                </a:solidFill>
                <a:uFillTx/>
                <a:latin typeface="Montserrat Hairline"/>
                <a:ea typeface="Montserrat Hairline"/>
                <a:cs typeface="Montserrat Hairline"/>
                <a:sym typeface="Montserrat Hairline"/>
              </a:defRPr>
            </a:lvl7pPr>
            <a:lvl8pPr marL="3504498" marR="0" indent="-304739" algn="l" defTabSz="9142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7F7F7F"/>
                </a:solidFill>
                <a:uFillTx/>
                <a:latin typeface="Montserrat Hairline"/>
                <a:ea typeface="Montserrat Hairline"/>
                <a:cs typeface="Montserrat Hairline"/>
                <a:sym typeface="Montserrat Hairline"/>
              </a:defRPr>
            </a:lvl8pPr>
            <a:lvl9pPr marL="3961607" marR="0" indent="-304739" algn="l" defTabSz="9142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7F7F7F"/>
                </a:solidFill>
                <a:uFillTx/>
                <a:latin typeface="Montserrat Hairline"/>
                <a:ea typeface="Montserrat Hairline"/>
                <a:cs typeface="Montserrat Hairline"/>
                <a:sym typeface="Montserrat Hairline"/>
              </a:defRPr>
            </a:lvl9pPr>
          </a:lstStyle>
          <a:p>
            <a:pPr>
              <a:defRPr/>
            </a:pPr>
            <a:r>
              <a:rPr lang="zh-CN" altLang="en-US" sz="4400" b="1" dirty="0" smtClean="0">
                <a:solidFill>
                  <a:schemeClr val="accent5">
                    <a:lumMod val="50000"/>
                  </a:schemeClr>
                </a:solidFill>
                <a:latin typeface="宋体" pitchFamily="2" charset="-122"/>
              </a:rPr>
              <a:t>第一章 </a:t>
            </a:r>
            <a:r>
              <a:rPr lang="zh-CN" altLang="en-US" sz="4400" b="1" dirty="0" smtClean="0">
                <a:solidFill>
                  <a:schemeClr val="accent5">
                    <a:lumMod val="50000"/>
                  </a:schemeClr>
                </a:solidFill>
                <a:latin typeface="楷体_GB2312" pitchFamily="49" charset="-122"/>
                <a:ea typeface="楷体_GB2312" pitchFamily="49" charset="-122"/>
              </a:rPr>
              <a:t>计算机图形学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latin typeface="楷体_GB2312" pitchFamily="49" charset="-122"/>
                <a:ea typeface="楷体_GB2312" pitchFamily="49" charset="-122"/>
              </a:rPr>
              <a:t>入门</a:t>
            </a:r>
            <a:endParaRPr lang="en-US" altLang="zh-CN" sz="4400" b="1" dirty="0" smtClean="0">
              <a:solidFill>
                <a:schemeClr val="accent5">
                  <a:lumMod val="50000"/>
                </a:schemeClr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defRPr/>
            </a:pPr>
            <a:endParaRPr lang="en-US" altLang="zh-CN" sz="3200" b="1" dirty="0" smtClean="0">
              <a:solidFill>
                <a:schemeClr val="accent5">
                  <a:lumMod val="50000"/>
                </a:schemeClr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defRPr/>
            </a:pPr>
            <a:r>
              <a:rPr lang="zh-CN" altLang="en-US" sz="3200" b="1" dirty="0" smtClean="0">
                <a:solidFill>
                  <a:schemeClr val="accent5">
                    <a:lumMod val="50000"/>
                  </a:schemeClr>
                </a:solidFill>
                <a:latin typeface="楷体_GB2312" pitchFamily="49" charset="-122"/>
                <a:ea typeface="楷体_GB2312" pitchFamily="49" charset="-122"/>
              </a:rPr>
              <a:t>        </a:t>
            </a:r>
            <a:r>
              <a:rPr lang="zh-CN" altLang="en-US" sz="3600" b="1" dirty="0" smtClean="0">
                <a:solidFill>
                  <a:schemeClr val="accent5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3600" b="1" dirty="0" smtClean="0">
                <a:solidFill>
                  <a:schemeClr val="accent5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3600" b="1" dirty="0" smtClean="0">
                <a:solidFill>
                  <a:schemeClr val="accent5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）计算机图形学基础</a:t>
            </a:r>
            <a:endParaRPr lang="en-US" altLang="zh-CN" sz="4400" b="1" dirty="0" smtClean="0">
              <a:solidFill>
                <a:srgbClr val="FFCC99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defRPr/>
            </a:pPr>
            <a:endParaRPr lang="en-US" altLang="zh-CN" sz="2000" b="1" dirty="0" smtClean="0">
              <a:solidFill>
                <a:srgbClr val="FFCC99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defRPr/>
            </a:pPr>
            <a:endParaRPr lang="zh-CN" altLang="en-US" sz="2000" b="1" dirty="0" smtClean="0">
              <a:solidFill>
                <a:srgbClr val="FFCC99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defRPr/>
            </a:pPr>
            <a:r>
              <a:rPr lang="zh-CN" altLang="en-US" sz="2000" b="1" dirty="0" smtClean="0">
                <a:solidFill>
                  <a:schemeClr val="accent6">
                    <a:lumMod val="50000"/>
                  </a:schemeClr>
                </a:solidFill>
                <a:latin typeface="楷体_GB2312" pitchFamily="49" charset="-122"/>
                <a:ea typeface="楷体_GB2312" pitchFamily="49" charset="-122"/>
              </a:rPr>
              <a:t>主讲教师　肖双九  </a:t>
            </a:r>
            <a:endParaRPr lang="en-US" altLang="zh-CN" sz="2000" b="1" dirty="0" smtClean="0">
              <a:solidFill>
                <a:schemeClr val="accent6">
                  <a:lumMod val="50000"/>
                </a:schemeClr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defRPr/>
            </a:pPr>
            <a:r>
              <a:rPr lang="en-US" altLang="zh-CN" sz="2000" b="1" dirty="0" smtClean="0">
                <a:solidFill>
                  <a:schemeClr val="accent6">
                    <a:lumMod val="50000"/>
                  </a:schemeClr>
                </a:solidFill>
                <a:latin typeface="楷体_GB2312" pitchFamily="49" charset="-122"/>
                <a:ea typeface="楷体_GB2312" pitchFamily="49" charset="-122"/>
              </a:rPr>
              <a:t>xsjiu99@cs.sjtu.edu.cn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27051" y="296863"/>
            <a:ext cx="10369549" cy="4525962"/>
          </a:xfrm>
        </p:spPr>
        <p:txBody>
          <a:bodyPr/>
          <a:lstStyle/>
          <a:p>
            <a:pPr marL="990600" lvl="1" indent="-533400" eaLnBrk="1" hangingPunct="1">
              <a:buClr>
                <a:schemeClr val="hlink"/>
              </a:buClr>
              <a:defRPr/>
            </a:pPr>
            <a:endParaRPr lang="zh-CN" altLang="en-US" b="1" dirty="0" smtClean="0">
              <a:solidFill>
                <a:srgbClr val="FFFF99"/>
              </a:solidFill>
            </a:endParaRPr>
          </a:p>
          <a:p>
            <a:pPr marL="1371600" lvl="2" indent="-457200" eaLnBrk="1" hangingPunct="1">
              <a:buClr>
                <a:schemeClr val="hlink"/>
              </a:buClr>
              <a:defRPr/>
            </a:pPr>
            <a:endParaRPr lang="en-US" altLang="zh-CN" b="1" dirty="0" smtClean="0">
              <a:solidFill>
                <a:srgbClr val="FFFF99"/>
              </a:solidFill>
            </a:endParaRPr>
          </a:p>
          <a:p>
            <a:pPr marL="717550" lvl="1" indent="-342900" eaLnBrk="1" hangingPunct="1">
              <a:lnSpc>
                <a:spcPct val="13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6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Modeling</a:t>
            </a:r>
          </a:p>
          <a:p>
            <a:pPr marL="717550" lvl="1" indent="-342900" eaLnBrk="1" hangingPunct="1">
              <a:lnSpc>
                <a:spcPct val="13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endParaRPr lang="en-US" altLang="zh-CN" sz="26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131" name="Picture 7" descr="enactment_pic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64051" y="1493838"/>
            <a:ext cx="6885516" cy="5365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811832" y="269776"/>
            <a:ext cx="10972800" cy="1143000"/>
          </a:xfrm>
        </p:spPr>
        <p:txBody>
          <a:bodyPr>
            <a:normAutofit/>
          </a:bodyPr>
          <a:lstStyle/>
          <a:p>
            <a:pPr lvl="1">
              <a:spcBef>
                <a:spcPts val="3000"/>
              </a:spcBef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要解决的主要问题</a:t>
            </a:r>
          </a:p>
        </p:txBody>
      </p:sp>
    </p:spTree>
    <p:extLst>
      <p:ext uri="{BB962C8B-B14F-4D97-AF65-F5344CB8AC3E}">
        <p14:creationId xmlns:p14="http://schemas.microsoft.com/office/powerpoint/2010/main" val="15778505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27051" y="296863"/>
            <a:ext cx="10369549" cy="4525962"/>
          </a:xfrm>
        </p:spPr>
        <p:txBody>
          <a:bodyPr/>
          <a:lstStyle/>
          <a:p>
            <a:pPr marL="1371600" lvl="2" indent="-457200" eaLnBrk="1" hangingPunct="1">
              <a:buClr>
                <a:schemeClr val="hlink"/>
              </a:buClr>
              <a:defRPr/>
            </a:pPr>
            <a:endParaRPr lang="en-US" altLang="zh-CN" b="1" dirty="0" smtClean="0">
              <a:solidFill>
                <a:srgbClr val="FFFF99"/>
              </a:solidFill>
            </a:endParaRPr>
          </a:p>
          <a:p>
            <a:pPr marL="1371600" lvl="2" indent="-457200" eaLnBrk="1" hangingPunct="1">
              <a:buClr>
                <a:schemeClr val="hlink"/>
              </a:buClr>
              <a:defRPr/>
            </a:pPr>
            <a:endParaRPr lang="en-US" altLang="zh-CN" b="1" dirty="0">
              <a:solidFill>
                <a:srgbClr val="FFFF99"/>
              </a:solidFill>
            </a:endParaRPr>
          </a:p>
          <a:p>
            <a:pPr marL="717550" lvl="1" indent="-342900">
              <a:lnSpc>
                <a:spcPct val="13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Modeling</a:t>
            </a:r>
          </a:p>
          <a:p>
            <a:pPr marL="990600" lvl="1" indent="-533400" eaLnBrk="1" hangingPunct="1"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b="1" dirty="0" smtClean="0">
              <a:solidFill>
                <a:srgbClr val="FFFF99"/>
              </a:solidFill>
            </a:endParaRPr>
          </a:p>
        </p:txBody>
      </p:sp>
      <p:pic>
        <p:nvPicPr>
          <p:cNvPr id="49155" name="Picture 5" descr="Plants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39816" y="1196752"/>
            <a:ext cx="6745899" cy="655126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811832" y="269776"/>
            <a:ext cx="10972800" cy="1143000"/>
          </a:xfrm>
        </p:spPr>
        <p:txBody>
          <a:bodyPr>
            <a:normAutofit/>
          </a:bodyPr>
          <a:lstStyle/>
          <a:p>
            <a:pPr lvl="1">
              <a:spcBef>
                <a:spcPts val="3000"/>
              </a:spcBef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要解决的主要问题</a:t>
            </a:r>
          </a:p>
        </p:txBody>
      </p:sp>
    </p:spTree>
    <p:extLst>
      <p:ext uri="{BB962C8B-B14F-4D97-AF65-F5344CB8AC3E}">
        <p14:creationId xmlns:p14="http://schemas.microsoft.com/office/powerpoint/2010/main" val="4294804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27051" y="188640"/>
            <a:ext cx="9362016" cy="4525963"/>
          </a:xfrm>
        </p:spPr>
        <p:txBody>
          <a:bodyPr/>
          <a:lstStyle/>
          <a:p>
            <a:pPr marL="1371600" lvl="2" indent="-457200" eaLnBrk="1" hangingPunct="1">
              <a:buClr>
                <a:schemeClr val="hlink"/>
              </a:buClr>
              <a:defRPr/>
            </a:pPr>
            <a:endParaRPr lang="en-US" altLang="zh-CN" b="1" dirty="0" smtClean="0">
              <a:solidFill>
                <a:srgbClr val="FFFF99"/>
              </a:solidFill>
            </a:endParaRPr>
          </a:p>
          <a:p>
            <a:pPr marL="1371600" lvl="2" indent="-457200" eaLnBrk="1" hangingPunct="1">
              <a:buClr>
                <a:schemeClr val="hlink"/>
              </a:buClr>
              <a:defRPr/>
            </a:pPr>
            <a:endParaRPr lang="en-US" altLang="zh-CN" b="1" dirty="0" smtClean="0">
              <a:solidFill>
                <a:srgbClr val="FFFF99"/>
              </a:solidFill>
            </a:endParaRPr>
          </a:p>
          <a:p>
            <a:pPr marL="717550" lvl="1" indent="-342900" eaLnBrk="1" hangingPunct="1">
              <a:lnSpc>
                <a:spcPct val="13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Animation</a:t>
            </a:r>
          </a:p>
          <a:p>
            <a:pPr marL="717550" lvl="1" indent="-342900" eaLnBrk="1" hangingPunct="1">
              <a:lnSpc>
                <a:spcPct val="13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endParaRPr lang="en-US" altLang="zh-CN" sz="26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179" name="Picture 5" descr="Avatar6-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16114"/>
            <a:ext cx="12192000" cy="4048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811832" y="269776"/>
            <a:ext cx="10972800" cy="1143000"/>
          </a:xfrm>
        </p:spPr>
        <p:txBody>
          <a:bodyPr>
            <a:normAutofit/>
          </a:bodyPr>
          <a:lstStyle/>
          <a:p>
            <a:pPr lvl="1">
              <a:spcBef>
                <a:spcPts val="3000"/>
              </a:spcBef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要解决的主要问题</a:t>
            </a:r>
          </a:p>
        </p:txBody>
      </p:sp>
    </p:spTree>
    <p:extLst>
      <p:ext uri="{BB962C8B-B14F-4D97-AF65-F5344CB8AC3E}">
        <p14:creationId xmlns:p14="http://schemas.microsoft.com/office/powerpoint/2010/main" val="1212239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849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27051" y="188640"/>
            <a:ext cx="9362016" cy="4525963"/>
          </a:xfrm>
        </p:spPr>
        <p:txBody>
          <a:bodyPr/>
          <a:lstStyle/>
          <a:p>
            <a:pPr marL="1371600" lvl="2" indent="-457200" eaLnBrk="1" hangingPunct="1">
              <a:buClr>
                <a:schemeClr val="hlink"/>
              </a:buClr>
              <a:defRPr/>
            </a:pPr>
            <a:endParaRPr lang="en-US" altLang="zh-CN" b="1" dirty="0" smtClean="0">
              <a:solidFill>
                <a:srgbClr val="FFFF99"/>
              </a:solidFill>
            </a:endParaRPr>
          </a:p>
          <a:p>
            <a:pPr marL="1371600" lvl="2" indent="-457200" eaLnBrk="1" hangingPunct="1">
              <a:buClr>
                <a:schemeClr val="hlink"/>
              </a:buClr>
              <a:defRPr/>
            </a:pPr>
            <a:endParaRPr lang="en-US" altLang="zh-CN" b="1" dirty="0" smtClean="0">
              <a:solidFill>
                <a:srgbClr val="FFFF99"/>
              </a:solidFill>
            </a:endParaRPr>
          </a:p>
          <a:p>
            <a:pPr marL="717550" lvl="1" indent="-342900" eaLnBrk="1" hangingPunct="1">
              <a:lnSpc>
                <a:spcPct val="13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Animation</a:t>
            </a:r>
          </a:p>
          <a:p>
            <a:pPr marL="717550" lvl="1" indent="-342900" eaLnBrk="1" hangingPunct="1">
              <a:lnSpc>
                <a:spcPct val="13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endParaRPr lang="en-US" altLang="zh-CN" sz="26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03" name="Picture 5" descr="Avatar7-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7617" y="1916114"/>
            <a:ext cx="7391400" cy="48529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811832" y="269776"/>
            <a:ext cx="10972800" cy="1143000"/>
          </a:xfrm>
        </p:spPr>
        <p:txBody>
          <a:bodyPr>
            <a:normAutofit/>
          </a:bodyPr>
          <a:lstStyle/>
          <a:p>
            <a:pPr lvl="1">
              <a:spcBef>
                <a:spcPts val="3000"/>
              </a:spcBef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要解决的主要问题</a:t>
            </a:r>
          </a:p>
        </p:txBody>
      </p:sp>
    </p:spTree>
    <p:extLst>
      <p:ext uri="{BB962C8B-B14F-4D97-AF65-F5344CB8AC3E}">
        <p14:creationId xmlns:p14="http://schemas.microsoft.com/office/powerpoint/2010/main" val="3123076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75733" y="550863"/>
            <a:ext cx="9950451" cy="4525962"/>
          </a:xfrm>
        </p:spPr>
        <p:txBody>
          <a:bodyPr/>
          <a:lstStyle/>
          <a:p>
            <a:pPr marL="990600" lvl="1" indent="-533400" eaLnBrk="1" hangingPunct="1">
              <a:buClr>
                <a:schemeClr val="hlink"/>
              </a:buClr>
              <a:defRPr/>
            </a:pPr>
            <a:endParaRPr lang="en-US" altLang="zh-CN" sz="2400" b="1" dirty="0" smtClean="0">
              <a:solidFill>
                <a:srgbClr val="FFFF99"/>
              </a:solidFill>
            </a:endParaRPr>
          </a:p>
          <a:p>
            <a:pPr marL="717550" lvl="1" indent="-342900">
              <a:lnSpc>
                <a:spcPct val="13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Rendering</a:t>
            </a:r>
          </a:p>
          <a:p>
            <a:pPr marL="717550" lvl="1" indent="-342900">
              <a:lnSpc>
                <a:spcPct val="13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endParaRPr lang="en-US" altLang="zh-CN" sz="26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227" name="Picture 6" descr="avatar1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0984" y="1811288"/>
            <a:ext cx="11135783" cy="52181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811832" y="269776"/>
            <a:ext cx="10972800" cy="1143000"/>
          </a:xfrm>
        </p:spPr>
        <p:txBody>
          <a:bodyPr>
            <a:normAutofit/>
          </a:bodyPr>
          <a:lstStyle/>
          <a:p>
            <a:pPr lvl="1">
              <a:spcBef>
                <a:spcPts val="3000"/>
              </a:spcBef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要解决的主要问题</a:t>
            </a:r>
          </a:p>
        </p:txBody>
      </p:sp>
    </p:spTree>
    <p:extLst>
      <p:ext uri="{BB962C8B-B14F-4D97-AF65-F5344CB8AC3E}">
        <p14:creationId xmlns:p14="http://schemas.microsoft.com/office/powerpoint/2010/main" val="2054431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54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75733" y="663576"/>
            <a:ext cx="9950451" cy="4525963"/>
          </a:xfrm>
        </p:spPr>
        <p:txBody>
          <a:bodyPr/>
          <a:lstStyle/>
          <a:p>
            <a:pPr marL="990600" lvl="1" indent="-533400" eaLnBrk="1" hangingPunct="1">
              <a:buClr>
                <a:schemeClr val="hlink"/>
              </a:buClr>
              <a:defRPr/>
            </a:pPr>
            <a:endParaRPr lang="en-US" altLang="zh-CN" sz="2400" b="1" dirty="0" smtClean="0">
              <a:solidFill>
                <a:srgbClr val="FFFF99"/>
              </a:solidFill>
            </a:endParaRPr>
          </a:p>
          <a:p>
            <a:pPr marL="717550" lvl="1" indent="-342900" eaLnBrk="1" hangingPunct="1">
              <a:lnSpc>
                <a:spcPct val="13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Rendering</a:t>
            </a:r>
          </a:p>
          <a:p>
            <a:pPr marL="717550" lvl="1" indent="-342900" eaLnBrk="1" hangingPunct="1">
              <a:lnSpc>
                <a:spcPct val="13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endParaRPr lang="en-US" altLang="zh-CN" sz="26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251" name="Picture 5" descr="avatar21-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56"/>
          <a:stretch>
            <a:fillRect/>
          </a:stretch>
        </p:blipFill>
        <p:spPr>
          <a:xfrm>
            <a:off x="0" y="1995488"/>
            <a:ext cx="12192000" cy="434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811832" y="269776"/>
            <a:ext cx="10972800" cy="1143000"/>
          </a:xfrm>
        </p:spPr>
        <p:txBody>
          <a:bodyPr>
            <a:normAutofit/>
          </a:bodyPr>
          <a:lstStyle/>
          <a:p>
            <a:pPr lvl="1">
              <a:spcBef>
                <a:spcPts val="3000"/>
              </a:spcBef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要解决的主要问题</a:t>
            </a:r>
          </a:p>
        </p:txBody>
      </p:sp>
    </p:spTree>
    <p:extLst>
      <p:ext uri="{BB962C8B-B14F-4D97-AF65-F5344CB8AC3E}">
        <p14:creationId xmlns:p14="http://schemas.microsoft.com/office/powerpoint/2010/main" val="1068835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75733" y="692696"/>
            <a:ext cx="9950451" cy="4525963"/>
          </a:xfrm>
        </p:spPr>
        <p:txBody>
          <a:bodyPr/>
          <a:lstStyle/>
          <a:p>
            <a:pPr marL="990600" lvl="1" indent="-533400" eaLnBrk="1" hangingPunct="1">
              <a:buClr>
                <a:schemeClr val="hlink"/>
              </a:buClr>
              <a:defRPr/>
            </a:pPr>
            <a:endParaRPr lang="en-US" altLang="zh-CN" sz="2400" b="1" dirty="0" smtClean="0">
              <a:solidFill>
                <a:srgbClr val="FFFF99"/>
              </a:solidFill>
            </a:endParaRPr>
          </a:p>
          <a:p>
            <a:pPr marL="717550" lvl="1" indent="-342900">
              <a:lnSpc>
                <a:spcPct val="13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Rendering</a:t>
            </a:r>
          </a:p>
          <a:p>
            <a:pPr marL="990600" lvl="1" indent="-533400" eaLnBrk="1" hangingPunct="1"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b="1" dirty="0" smtClean="0">
              <a:solidFill>
                <a:srgbClr val="FFFF99"/>
              </a:solidFill>
            </a:endParaRPr>
          </a:p>
        </p:txBody>
      </p:sp>
      <p:pic>
        <p:nvPicPr>
          <p:cNvPr id="54275" name="Picture 5" descr="avatar8-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081214"/>
            <a:ext cx="12192000" cy="3940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811832" y="269776"/>
            <a:ext cx="10972800" cy="1143000"/>
          </a:xfrm>
        </p:spPr>
        <p:txBody>
          <a:bodyPr>
            <a:normAutofit/>
          </a:bodyPr>
          <a:lstStyle/>
          <a:p>
            <a:pPr lvl="1">
              <a:spcBef>
                <a:spcPts val="3000"/>
              </a:spcBef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要解决的主要问题</a:t>
            </a:r>
          </a:p>
        </p:txBody>
      </p:sp>
    </p:spTree>
    <p:extLst>
      <p:ext uri="{BB962C8B-B14F-4D97-AF65-F5344CB8AC3E}">
        <p14:creationId xmlns:p14="http://schemas.microsoft.com/office/powerpoint/2010/main" val="2885015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27051" y="606426"/>
            <a:ext cx="10896600" cy="4525963"/>
          </a:xfrm>
        </p:spPr>
        <p:txBody>
          <a:bodyPr/>
          <a:lstStyle/>
          <a:p>
            <a:pPr marL="990600" lvl="1" indent="-533400" eaLnBrk="1" hangingPunct="1">
              <a:buClr>
                <a:schemeClr val="hlink"/>
              </a:buClr>
              <a:defRPr/>
            </a:pPr>
            <a:endParaRPr lang="en-US" altLang="zh-CN" sz="2400" b="1" dirty="0" smtClean="0">
              <a:solidFill>
                <a:srgbClr val="FFFF99"/>
              </a:solidFill>
            </a:endParaRPr>
          </a:p>
          <a:p>
            <a:pPr marL="717550" lvl="1" indent="-342900" eaLnBrk="1" hangingPunct="1">
              <a:lnSpc>
                <a:spcPct val="13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Physical Simulation</a:t>
            </a:r>
          </a:p>
          <a:p>
            <a:pPr marL="990600" lvl="1" indent="-533400" eaLnBrk="1" hangingPunct="1"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b="1" dirty="0" smtClean="0">
              <a:solidFill>
                <a:srgbClr val="FFFF99"/>
              </a:solidFill>
            </a:endParaRPr>
          </a:p>
        </p:txBody>
      </p:sp>
      <p:pic>
        <p:nvPicPr>
          <p:cNvPr id="55299" name="Picture 5" descr="avatar1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081213"/>
            <a:ext cx="12192000" cy="3795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811832" y="269776"/>
            <a:ext cx="10972800" cy="1143000"/>
          </a:xfrm>
        </p:spPr>
        <p:txBody>
          <a:bodyPr>
            <a:normAutofit/>
          </a:bodyPr>
          <a:lstStyle/>
          <a:p>
            <a:pPr lvl="1">
              <a:spcBef>
                <a:spcPts val="3000"/>
              </a:spcBef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要解决的主要问题</a:t>
            </a:r>
          </a:p>
        </p:txBody>
      </p:sp>
    </p:spTree>
    <p:extLst>
      <p:ext uri="{BB962C8B-B14F-4D97-AF65-F5344CB8AC3E}">
        <p14:creationId xmlns:p14="http://schemas.microsoft.com/office/powerpoint/2010/main" val="14953827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259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4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78367" y="332656"/>
            <a:ext cx="11006667" cy="4525963"/>
          </a:xfrm>
        </p:spPr>
        <p:txBody>
          <a:bodyPr/>
          <a:lstStyle/>
          <a:p>
            <a:pPr marL="717550" lvl="1" indent="-342900">
              <a:lnSpc>
                <a:spcPct val="13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endParaRPr lang="en-US" altLang="zh-CN" sz="26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17550" lvl="1" indent="-342900">
              <a:lnSpc>
                <a:spcPct val="13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6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Physical </a:t>
            </a:r>
            <a:r>
              <a:rPr lang="en-US" altLang="zh-CN" sz="2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Simulation</a:t>
            </a:r>
          </a:p>
          <a:p>
            <a:pPr marL="990600" lvl="1" indent="-533400" eaLnBrk="1" hangingPunct="1"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b="1" dirty="0" smtClean="0">
              <a:solidFill>
                <a:srgbClr val="FFFF99"/>
              </a:solidFill>
            </a:endParaRPr>
          </a:p>
        </p:txBody>
      </p:sp>
      <p:pic>
        <p:nvPicPr>
          <p:cNvPr id="56323" name="Picture 5" descr="Avatar2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817067"/>
            <a:ext cx="12192000" cy="51403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811832" y="269776"/>
            <a:ext cx="10972800" cy="1143000"/>
          </a:xfrm>
        </p:spPr>
        <p:txBody>
          <a:bodyPr>
            <a:normAutofit/>
          </a:bodyPr>
          <a:lstStyle/>
          <a:p>
            <a:pPr lvl="1">
              <a:spcBef>
                <a:spcPts val="3000"/>
              </a:spcBef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要解决的主要问题</a:t>
            </a:r>
          </a:p>
        </p:txBody>
      </p:sp>
    </p:spTree>
    <p:extLst>
      <p:ext uri="{BB962C8B-B14F-4D97-AF65-F5344CB8AC3E}">
        <p14:creationId xmlns:p14="http://schemas.microsoft.com/office/powerpoint/2010/main" val="3243392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eaLnBrk="1" hangingPunct="1">
              <a:spcBef>
                <a:spcPts val="3000"/>
              </a:spcBef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计算机图形学的研究范畴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717550" lvl="1" indent="-342900" eaLnBrk="1" hangingPunct="1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图形硬件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17550" lvl="1" indent="-342900" eaLnBrk="1" hangingPunct="1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图形软件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17550" lvl="1" indent="-342900" eaLnBrk="1" hangingPunct="1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图形算法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17550" lvl="1" indent="-342900" eaLnBrk="1" hangingPunct="1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图形标准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defRPr/>
            </a:pPr>
            <a:endParaRPr kumimoji="1" lang="zh-CN" altLang="en-US" b="1" dirty="0">
              <a:solidFill>
                <a:schemeClr val="tx2"/>
              </a:solidFill>
            </a:endParaRPr>
          </a:p>
          <a:p>
            <a:pPr eaLnBrk="1" hangingPunct="1">
              <a:defRPr/>
            </a:pPr>
            <a:endParaRPr kumimoji="1" lang="en-US" altLang="zh-CN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2184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>
              <a:spcBef>
                <a:spcPts val="3000"/>
              </a:spcBef>
              <a:defRPr/>
            </a:pPr>
            <a:r>
              <a:rPr lang="zh-CN" altLang="en-US" sz="36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sz="3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36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概要</a:t>
            </a:r>
            <a:endParaRPr lang="zh-CN" altLang="en-US" sz="36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3069" y="1808163"/>
            <a:ext cx="11387667" cy="4357141"/>
          </a:xfrm>
        </p:spPr>
        <p:txBody>
          <a:bodyPr>
            <a:noAutofit/>
          </a:bodyPr>
          <a:lstStyle/>
          <a:p>
            <a:pPr marL="457200" lvl="1" indent="-457200" eaLnBrk="1" hangingPunct="1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</a:t>
            </a: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定义及研究范畴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-457200" eaLnBrk="1" hangingPunct="1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几何学概览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63638" lvl="1" indent="-352425"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几何学起源与发展</a:t>
            </a:r>
            <a:endParaRPr lang="en-US" altLang="zh-CN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63638" lvl="1" indent="-352425"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几何学分支</a:t>
            </a:r>
            <a:endParaRPr lang="en-US" altLang="zh-CN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63638" lvl="1" indent="-352425"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计算机图形学与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几何学的关系</a:t>
            </a:r>
            <a:endParaRPr lang="en-US" altLang="zh-CN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计算机图形学的发展及应用</a:t>
            </a:r>
          </a:p>
          <a:p>
            <a:pPr marL="457200" lvl="1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图形的表示、显示与存储</a:t>
            </a:r>
          </a:p>
          <a:p>
            <a:pPr marL="457200" lvl="1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图形处理管线</a:t>
            </a:r>
          </a:p>
          <a:p>
            <a:pPr lvl="2">
              <a:spcBef>
                <a:spcPts val="3000"/>
              </a:spcBef>
              <a:defRPr/>
            </a:pP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4395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544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544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0" fill="hold"/>
                                        <p:tgtEl>
                                          <p:spTgt spid="544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0" fill="hold"/>
                                        <p:tgtEl>
                                          <p:spTgt spid="544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0" fill="hold"/>
                                        <p:tgtEl>
                                          <p:spTgt spid="544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000" fill="hold"/>
                                        <p:tgtEl>
                                          <p:spTgt spid="544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771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eaLnBrk="1" hangingPunct="1">
              <a:spcBef>
                <a:spcPts val="3000"/>
              </a:spcBef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计算机图形学的研究范畴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4"/>
            <a:ext cx="10515601" cy="4843735"/>
          </a:xfrm>
        </p:spPr>
        <p:txBody>
          <a:bodyPr>
            <a:normAutofit/>
          </a:bodyPr>
          <a:lstStyle/>
          <a:p>
            <a:pPr marL="717550" lvl="1" indent="-342900" eaLnBrk="1" hangingPunct="1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</a:t>
            </a: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endParaRPr lang="en-US" altLang="zh-CN" sz="28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>
              <a:lnSpc>
                <a:spcPct val="110000"/>
              </a:lnSpc>
              <a:spcBef>
                <a:spcPts val="1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数据采集、测量</a:t>
            </a:r>
            <a:endParaRPr lang="en-US" altLang="zh-CN" sz="28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>
              <a:lnSpc>
                <a:spcPct val="110000"/>
              </a:lnSpc>
              <a:spcBef>
                <a:spcPts val="1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传感控制</a:t>
            </a:r>
            <a:endParaRPr lang="en-US" altLang="zh-CN" sz="28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>
              <a:lnSpc>
                <a:spcPct val="110000"/>
              </a:lnSpc>
              <a:spcBef>
                <a:spcPts val="1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图形处理器</a:t>
            </a:r>
            <a:endParaRPr lang="en-US" altLang="zh-CN" sz="28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>
              <a:lnSpc>
                <a:spcPct val="110000"/>
              </a:lnSpc>
              <a:spcBef>
                <a:spcPts val="1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图形显示</a:t>
            </a:r>
            <a:endParaRPr lang="en-US" altLang="zh-CN" sz="28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>
              <a:lnSpc>
                <a:spcPct val="110000"/>
              </a:lnSpc>
              <a:spcBef>
                <a:spcPts val="1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可穿戴图形设备（手机、眼镜、手表等）</a:t>
            </a:r>
            <a:endParaRPr lang="en-US" altLang="zh-CN" sz="28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>
              <a:lnSpc>
                <a:spcPct val="110000"/>
              </a:lnSpc>
              <a:spcBef>
                <a:spcPts val="1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。。。。。。</a:t>
            </a:r>
          </a:p>
          <a:p>
            <a:pPr marL="717550" lvl="1" indent="-342900" eaLnBrk="1" hangingPunct="1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endParaRPr lang="en-US" altLang="zh-CN" sz="28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defRPr/>
            </a:pPr>
            <a:endParaRPr kumimoji="1" lang="zh-CN" altLang="en-US" b="1" dirty="0">
              <a:solidFill>
                <a:schemeClr val="tx2"/>
              </a:solidFill>
            </a:endParaRPr>
          </a:p>
          <a:p>
            <a:pPr eaLnBrk="1" hangingPunct="1">
              <a:defRPr/>
            </a:pPr>
            <a:endParaRPr kumimoji="1" lang="en-US" altLang="zh-CN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4850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4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eaLnBrk="1" hangingPunct="1">
              <a:spcBef>
                <a:spcPts val="3000"/>
              </a:spcBef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计算机图形学的研究范畴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56792"/>
            <a:ext cx="10515601" cy="5400600"/>
          </a:xfrm>
        </p:spPr>
        <p:txBody>
          <a:bodyPr>
            <a:normAutofit lnSpcReduction="10000"/>
          </a:bodyPr>
          <a:lstStyle/>
          <a:p>
            <a:pPr marL="717550" lvl="1" indent="-342900" eaLnBrk="1" hangingPunct="1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33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图形软件</a:t>
            </a:r>
            <a:endParaRPr lang="en-US" altLang="zh-CN" sz="33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</a:t>
            </a: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绘图软件，</a:t>
            </a:r>
            <a:r>
              <a:rPr lang="zh-CN" altLang="en-US" sz="29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29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/>
              </a:rPr>
              <a:t>illustrator </a:t>
            </a:r>
            <a:r>
              <a:rPr lang="zh-CN" altLang="en-US" sz="29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/>
              </a:rPr>
              <a:t>、</a:t>
            </a:r>
            <a:r>
              <a:rPr lang="en-US" altLang="zh-CN" sz="29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CorelDraw</a:t>
            </a:r>
            <a:endParaRPr lang="en-US" altLang="zh-CN" sz="29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建模软件，如</a:t>
            </a:r>
            <a:r>
              <a:rPr lang="en-US" altLang="zh-CN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3DMAX</a:t>
            </a: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Maya 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模型运动编辑软件，如</a:t>
            </a:r>
            <a:r>
              <a:rPr lang="en-US" altLang="zh-CN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Motion Builder</a:t>
            </a:r>
          </a:p>
          <a:p>
            <a:pPr marL="1255713" lvl="2" indent="-449263" defTabSz="11620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光照渲染软件，如</a:t>
            </a:r>
            <a:r>
              <a:rPr lang="en-US" altLang="zh-CN" sz="2900" b="1" dirty="0" err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LightScape</a:t>
            </a:r>
            <a:endParaRPr lang="en-US" altLang="zh-CN" sz="29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特效编辑软件</a:t>
            </a:r>
            <a:r>
              <a:rPr lang="en-US" altLang="zh-CN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After Effects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 eaLnBrk="1" hangingPunct="1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en-US" altLang="zh-CN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</a:t>
            </a: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2800" b="1" dirty="0" err="1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ProE</a:t>
            </a:r>
            <a:r>
              <a:rPr lang="en-US" altLang="zh-CN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CATIA, UG, AutoCAD</a:t>
            </a:r>
          </a:p>
          <a:p>
            <a:pPr marL="1255713" lvl="2" indent="-449263" defTabSz="1162050" eaLnBrk="1" hangingPunct="1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。。。。。。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defRPr/>
            </a:pPr>
            <a:endParaRPr kumimoji="1" lang="zh-CN" altLang="en-US" b="1" dirty="0">
              <a:solidFill>
                <a:schemeClr val="tx2"/>
              </a:solidFill>
            </a:endParaRPr>
          </a:p>
          <a:p>
            <a:pPr eaLnBrk="1" hangingPunct="1">
              <a:defRPr/>
            </a:pPr>
            <a:endParaRPr kumimoji="1" lang="en-US" altLang="zh-CN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095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eaLnBrk="1" hangingPunct="1">
              <a:spcBef>
                <a:spcPts val="3000"/>
              </a:spcBef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计算机图形学的研究范畴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00808"/>
            <a:ext cx="10515601" cy="5032375"/>
          </a:xfrm>
        </p:spPr>
        <p:txBody>
          <a:bodyPr>
            <a:normAutofit lnSpcReduction="10000"/>
          </a:bodyPr>
          <a:lstStyle/>
          <a:p>
            <a:pPr marL="717550" lvl="1" indent="-342900" eaLnBrk="1" hangingPunct="1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33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图形算法</a:t>
            </a:r>
            <a:endParaRPr lang="en-US" altLang="zh-CN" sz="33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 eaLnBrk="1" hangingPunct="1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基于图形设备的基本图形元素的生成算法；</a:t>
            </a:r>
          </a:p>
          <a:p>
            <a:pPr marL="1255713" lvl="2" indent="-449263" defTabSz="1162050" eaLnBrk="1" hangingPunct="1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基本图形元素的几何变换、投影变换和窗口剪裁等；</a:t>
            </a:r>
          </a:p>
          <a:p>
            <a:pPr marL="1255713" lvl="2" indent="-449263" defTabSz="1162050" eaLnBrk="1" hangingPunct="1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6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</a:t>
            </a:r>
            <a:r>
              <a:rPr lang="zh-CN" altLang="en-US" sz="2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元素（点、线、面、体）的求交、分类及集合运算；</a:t>
            </a:r>
          </a:p>
          <a:p>
            <a:pPr marL="1255713" lvl="2" indent="-449263" defTabSz="1162050" eaLnBrk="1" hangingPunct="1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隐藏线、隐藏面的消除以及具有光照效果的真实感图形显示</a:t>
            </a:r>
            <a:r>
              <a:rPr lang="zh-CN" altLang="en-US" sz="26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6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不同字体的点阵表示，矢量中、西文字符的生成与变换；</a:t>
            </a:r>
            <a:endParaRPr lang="en-US" altLang="zh-CN" sz="26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 eaLnBrk="1" hangingPunct="1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/>
            </a:pPr>
            <a:endParaRPr lang="zh-CN" altLang="en-US" sz="26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defRPr/>
            </a:pPr>
            <a:endParaRPr kumimoji="1" lang="zh-CN" altLang="en-US" b="1" dirty="0">
              <a:solidFill>
                <a:schemeClr val="tx2"/>
              </a:solidFill>
            </a:endParaRPr>
          </a:p>
          <a:p>
            <a:pPr eaLnBrk="1" hangingPunct="1">
              <a:defRPr/>
            </a:pPr>
            <a:endParaRPr kumimoji="1" lang="en-US" altLang="zh-CN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9857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eaLnBrk="1" hangingPunct="1">
              <a:spcBef>
                <a:spcPts val="3000"/>
              </a:spcBef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计算机图形学的研究范畴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00808"/>
            <a:ext cx="10515601" cy="5157192"/>
          </a:xfrm>
        </p:spPr>
        <p:txBody>
          <a:bodyPr>
            <a:normAutofit fontScale="77500" lnSpcReduction="20000"/>
          </a:bodyPr>
          <a:lstStyle/>
          <a:p>
            <a:pPr marL="717550" lvl="1" indent="-342900" eaLnBrk="1" hangingPunct="1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33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图形算法</a:t>
            </a:r>
            <a:endParaRPr lang="en-US" altLang="zh-CN" sz="33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31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</a:t>
            </a:r>
            <a:r>
              <a:rPr lang="zh-CN" altLang="en-US" sz="31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曲线曲面的插值、拟合、拼接、分解、过渡、光顺、整体修改、局部修改等；</a:t>
            </a:r>
          </a:p>
          <a:p>
            <a:pPr marL="1255713" lvl="2" indent="-449263" defTabSz="1162050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31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图形建模算法（</a:t>
            </a:r>
            <a:r>
              <a:rPr lang="zh-CN" altLang="en-US" sz="31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场景、人、</a:t>
            </a:r>
            <a:r>
              <a:rPr lang="zh-CN" altLang="en-US" sz="31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物的参数化造型、模型重建、分形、过程） </a:t>
            </a:r>
            <a:r>
              <a:rPr lang="zh-CN" altLang="en-US" sz="31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1255713" lvl="2" indent="-449263" defTabSz="1162050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31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山、水、花、草、烟、云等自然模糊景物的生成</a:t>
            </a:r>
            <a:r>
              <a:rPr lang="zh-CN" altLang="en-US" sz="31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31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31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图形动画</a:t>
            </a:r>
            <a:r>
              <a:rPr lang="zh-CN" altLang="en-US" sz="31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（物理仿真、骨骼动画、流体动画、变形动画、二维动画）；</a:t>
            </a:r>
            <a:endParaRPr lang="en-US" altLang="zh-CN" sz="31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endParaRPr kumimoji="1" lang="en-US" altLang="zh-CN" dirty="0" smtClean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687" y="142976"/>
            <a:ext cx="5027744" cy="6643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674" y="178569"/>
            <a:ext cx="3637769" cy="6607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0" y="2492896"/>
            <a:ext cx="11158651" cy="4184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81" y="2727146"/>
            <a:ext cx="5257800" cy="371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7_1_tre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081" y="2727145"/>
            <a:ext cx="5504905" cy="371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28777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3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4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eaLnBrk="1" hangingPunct="1">
              <a:spcBef>
                <a:spcPts val="3000"/>
              </a:spcBef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计算机图形学的研究范畴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00808"/>
            <a:ext cx="10515601" cy="5032375"/>
          </a:xfrm>
        </p:spPr>
        <p:txBody>
          <a:bodyPr>
            <a:normAutofit/>
          </a:bodyPr>
          <a:lstStyle/>
          <a:p>
            <a:pPr marL="717550" lvl="1" indent="-342900" eaLnBrk="1" hangingPunct="1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33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图形算法</a:t>
            </a:r>
            <a:endParaRPr lang="en-US" altLang="zh-CN" sz="33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不同材质、光照条件下的真实感图形渲染；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/>
            </a:pPr>
            <a:endParaRPr lang="zh-CN" altLang="en-US" sz="26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defRPr/>
            </a:pPr>
            <a:endParaRPr kumimoji="1" lang="zh-CN" altLang="en-US" b="1" dirty="0">
              <a:solidFill>
                <a:schemeClr val="tx2"/>
              </a:solidFill>
            </a:endParaRPr>
          </a:p>
          <a:p>
            <a:pPr eaLnBrk="1" hangingPunct="1">
              <a:defRPr/>
            </a:pPr>
            <a:endParaRPr kumimoji="1" lang="en-US" altLang="zh-CN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4397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 descr="麦克风Rhino-MAYA渲染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3" y="231776"/>
            <a:ext cx="11463867" cy="644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41739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2" descr="D:\论文写作\VRCAI\acmsiggraph\image\result2\golden_de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1" y="495300"/>
            <a:ext cx="8544983" cy="604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1576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1" y="1916113"/>
            <a:ext cx="6671733" cy="345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1" y="1916113"/>
            <a:ext cx="10752667" cy="356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 Box 5"/>
          <p:cNvSpPr txBox="1">
            <a:spLocks noChangeArrowheads="1"/>
          </p:cNvSpPr>
          <p:nvPr/>
        </p:nvSpPr>
        <p:spPr bwMode="auto">
          <a:xfrm>
            <a:off x="1295400" y="5876926"/>
            <a:ext cx="10896600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 b="0"/>
              <a:t>[1] Patrick Reuter,Benjamin Schmitt, Christophe Schlick. </a:t>
            </a:r>
            <a:r>
              <a:rPr lang="en-US" altLang="zh-CN" sz="1600">
                <a:solidFill>
                  <a:srgbClr val="006600"/>
                </a:solidFill>
              </a:rPr>
              <a:t>Interactive Solid Texturing using Point-based Multiresolution Representations.</a:t>
            </a:r>
          </a:p>
          <a:p>
            <a:pPr eaLnBrk="1" hangingPunct="1"/>
            <a:r>
              <a:rPr lang="en-US" altLang="zh-CN" sz="1600" b="0"/>
              <a:t>[2] Chris Wyman. </a:t>
            </a:r>
            <a:r>
              <a:rPr lang="en-US" altLang="zh-CN" sz="1600">
                <a:solidFill>
                  <a:srgbClr val="006600"/>
                </a:solidFill>
              </a:rPr>
              <a:t>Interactive Image-Space Refraction of Nearby Geometry.</a:t>
            </a:r>
            <a:r>
              <a:rPr lang="en-US" altLang="zh-CN" b="0">
                <a:solidFill>
                  <a:srgbClr val="006600"/>
                </a:solidFill>
              </a:rPr>
              <a:t> </a:t>
            </a:r>
            <a:endParaRPr lang="zh-CN" altLang="en-US" b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0965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喀拉喀托火山爆发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713"/>
            <a:ext cx="12192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9908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 descr="2_71934444_di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0"/>
          <a:stretch>
            <a:fillRect/>
          </a:stretch>
        </p:blipFill>
        <p:spPr bwMode="auto">
          <a:xfrm>
            <a:off x="2446867" y="333375"/>
            <a:ext cx="7139517" cy="59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2573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4511824" y="3872808"/>
            <a:ext cx="314843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600">
                <a:solidFill>
                  <a:srgbClr val="404040"/>
                </a:solidFill>
              </a:defRPr>
            </a:lvl1pPr>
          </a:lstStyle>
          <a:p>
            <a:r>
              <a:rPr lang="en-US" altLang="zh-CN" b="1" dirty="0" smtClean="0"/>
              <a:t>CG</a:t>
            </a:r>
            <a:r>
              <a:rPr lang="zh-CN" altLang="en-US" b="1" dirty="0" smtClean="0"/>
              <a:t>定义及范畴</a:t>
            </a:r>
            <a:endParaRPr b="1" dirty="0"/>
          </a:p>
        </p:txBody>
      </p:sp>
      <p:grpSp>
        <p:nvGrpSpPr>
          <p:cNvPr id="154" name="Group 15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GrpSpPr/>
          <p:nvPr/>
        </p:nvGrpSpPr>
        <p:grpSpPr>
          <a:xfrm>
            <a:off x="5101359" y="1942704"/>
            <a:ext cx="1989280" cy="1714896"/>
            <a:chOff x="0" y="0"/>
            <a:chExt cx="1989278" cy="1714894"/>
          </a:xfrm>
        </p:grpSpPr>
        <p:sp>
          <p:nvSpPr>
            <p:cNvPr id="152" name="Shape 152"/>
            <p:cNvSpPr/>
            <p:nvPr/>
          </p:nvSpPr>
          <p:spPr>
            <a:xfrm>
              <a:off x="0" y="0"/>
              <a:ext cx="1989280" cy="1714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72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308680" y="265627"/>
              <a:ext cx="1371919" cy="1183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72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01</a:t>
              </a:r>
            </a:p>
          </p:txBody>
        </p:sp>
      </p:grpSp>
      <p:grpSp>
        <p:nvGrpSpPr>
          <p:cNvPr id="160" name="Group 160"/>
          <p:cNvGrpSpPr/>
          <p:nvPr/>
        </p:nvGrpSpPr>
        <p:grpSpPr>
          <a:xfrm>
            <a:off x="0" y="-1664916"/>
            <a:ext cx="12192000" cy="1320801"/>
            <a:chOff x="0" y="0"/>
            <a:chExt cx="12192000" cy="1320800"/>
          </a:xfrm>
        </p:grpSpPr>
        <p:sp>
          <p:nvSpPr>
            <p:cNvPr id="155" name="Shape 155"/>
            <p:cNvSpPr/>
            <p:nvPr/>
          </p:nvSpPr>
          <p:spPr>
            <a:xfrm>
              <a:off x="0" y="0"/>
              <a:ext cx="12192000" cy="1320800"/>
            </a:xfrm>
            <a:prstGeom prst="rect">
              <a:avLst/>
            </a:prstGeom>
            <a:solidFill>
              <a:srgbClr val="2F333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F37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541420" y="172118"/>
              <a:ext cx="6096001" cy="10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读书派booklist免费出品</a:t>
              </a:r>
            </a:p>
            <a:p>
              <a:pPr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禁止任何二次分享、售卖</a:t>
              </a:r>
            </a:p>
            <a:p>
              <a:pPr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本人法律专业，请勿以身试法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228599" y="181048"/>
              <a:ext cx="84222" cy="950495"/>
            </a:xfrm>
            <a:prstGeom prst="rect">
              <a:avLst/>
            </a:prstGeom>
            <a:solidFill>
              <a:srgbClr val="00F3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5454567" y="172118"/>
              <a:ext cx="6096001" cy="10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读书派booklist免费出品</a:t>
              </a:r>
            </a:p>
            <a:p>
              <a:pPr algn="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这部分内容不影响PPT播放</a:t>
              </a:r>
            </a:p>
            <a:p>
              <a:pPr algn="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尊重原创，请勿以身试法，二次分享或倒卖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11779167" y="181048"/>
              <a:ext cx="84222" cy="950495"/>
            </a:xfrm>
            <a:prstGeom prst="rect">
              <a:avLst/>
            </a:prstGeom>
            <a:solidFill>
              <a:srgbClr val="00F3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slow" advClick="0" advTm="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 descr="74054511_3558226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5" y="0"/>
            <a:ext cx="9986433" cy="692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3157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4"/>
          <p:cNvSpPr txBox="1">
            <a:spLocks noChangeArrowheads="1"/>
          </p:cNvSpPr>
          <p:nvPr/>
        </p:nvSpPr>
        <p:spPr bwMode="auto">
          <a:xfrm>
            <a:off x="912285" y="6165851"/>
            <a:ext cx="1007956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0"/>
              <a:t>Tom Lokovic, Eric Veach. </a:t>
            </a:r>
            <a:r>
              <a:rPr lang="en-US" altLang="zh-CN"/>
              <a:t>Deep Shadow Maps. </a:t>
            </a:r>
            <a:r>
              <a:rPr lang="en-US" altLang="zh-CN" b="0"/>
              <a:t>Pixar Animation Studios</a:t>
            </a:r>
            <a:endParaRPr lang="zh-CN" altLang="en-US" b="0"/>
          </a:p>
        </p:txBody>
      </p:sp>
      <p:pic>
        <p:nvPicPr>
          <p:cNvPr id="2355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85" y="1125539"/>
            <a:ext cx="4821767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545" y="1122951"/>
            <a:ext cx="4819651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 Box 7"/>
          <p:cNvSpPr txBox="1">
            <a:spLocks noChangeArrowheads="1"/>
          </p:cNvSpPr>
          <p:nvPr/>
        </p:nvSpPr>
        <p:spPr bwMode="auto">
          <a:xfrm>
            <a:off x="2351617" y="5445126"/>
            <a:ext cx="700828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i="1"/>
              <a:t>Figure 10: </a:t>
            </a:r>
            <a:r>
              <a:rPr lang="en-US" altLang="zh-CN" b="0" i="1"/>
              <a:t>Cloud with and without self-shadowing.</a:t>
            </a:r>
            <a:endParaRPr lang="zh-CN" altLang="en-US" b="0" i="1"/>
          </a:p>
        </p:txBody>
      </p:sp>
    </p:spTree>
    <p:extLst>
      <p:ext uri="{BB962C8B-B14F-4D97-AF65-F5344CB8AC3E}">
        <p14:creationId xmlns:p14="http://schemas.microsoft.com/office/powerpoint/2010/main" val="1914359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eaLnBrk="1" hangingPunct="1">
              <a:spcBef>
                <a:spcPts val="3000"/>
              </a:spcBef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计算机图形学的研究范畴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00808"/>
            <a:ext cx="10515601" cy="5032375"/>
          </a:xfrm>
        </p:spPr>
        <p:txBody>
          <a:bodyPr>
            <a:normAutofit/>
          </a:bodyPr>
          <a:lstStyle/>
          <a:p>
            <a:pPr marL="717550" lvl="1" indent="-342900" eaLnBrk="1" hangingPunct="1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33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图形算法</a:t>
            </a:r>
            <a:endParaRPr lang="en-US" altLang="zh-CN" sz="33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不同材质、光照条件下的真实感图形渲染</a:t>
            </a: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8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真实感风格化渲染</a:t>
            </a: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6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defRPr/>
            </a:pPr>
            <a:endParaRPr kumimoji="1" lang="zh-CN" altLang="en-US" b="1" dirty="0">
              <a:solidFill>
                <a:schemeClr val="tx2"/>
              </a:solidFill>
            </a:endParaRPr>
          </a:p>
          <a:p>
            <a:pPr eaLnBrk="1" hangingPunct="1">
              <a:defRPr/>
            </a:pPr>
            <a:endParaRPr kumimoji="1" lang="en-US" altLang="zh-CN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8337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149080"/>
            <a:ext cx="12224001" cy="2236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600954"/>
            <a:ext cx="5613532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84040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337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524000"/>
            <a:ext cx="1059180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76189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0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16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1450"/>
            <a:ext cx="11684000" cy="657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41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eaLnBrk="1" hangingPunct="1">
              <a:spcBef>
                <a:spcPts val="3000"/>
              </a:spcBef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计算机图形学的研究范畴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00808"/>
            <a:ext cx="10515601" cy="5032375"/>
          </a:xfrm>
        </p:spPr>
        <p:txBody>
          <a:bodyPr>
            <a:normAutofit lnSpcReduction="10000"/>
          </a:bodyPr>
          <a:lstStyle/>
          <a:p>
            <a:pPr marL="717550" lvl="1" indent="-342900" eaLnBrk="1" hangingPunct="1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33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图形算法</a:t>
            </a:r>
            <a:endParaRPr lang="en-US" altLang="zh-CN" sz="33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不同材质、光照条件下的真实感图形渲染</a:t>
            </a: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8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真实感风格化渲染</a:t>
            </a: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6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6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三维或高维数据场的可视化；</a:t>
            </a:r>
          </a:p>
          <a:p>
            <a:pPr marL="1255713" lvl="2" indent="-449263" defTabSz="1162050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6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三维形体的实时显示和图形的并行处理；</a:t>
            </a:r>
          </a:p>
          <a:p>
            <a:pPr marL="1255713" lvl="2" indent="-449263" defTabSz="1162050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6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图形用户界面及交互技术；</a:t>
            </a:r>
          </a:p>
          <a:p>
            <a:pPr lvl="1" eaLnBrk="1" hangingPunct="1">
              <a:defRPr/>
            </a:pPr>
            <a:endParaRPr kumimoji="1" lang="zh-CN" altLang="en-US" b="1" dirty="0">
              <a:solidFill>
                <a:schemeClr val="tx2"/>
              </a:solidFill>
            </a:endParaRPr>
          </a:p>
          <a:p>
            <a:pPr eaLnBrk="1" hangingPunct="1">
              <a:defRPr/>
            </a:pPr>
            <a:endParaRPr kumimoji="1" lang="en-US" altLang="zh-CN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997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eaLnBrk="1" hangingPunct="1">
              <a:spcBef>
                <a:spcPts val="3000"/>
              </a:spcBef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计算机图形学的研究范畴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00808"/>
            <a:ext cx="10515601" cy="5032375"/>
          </a:xfrm>
        </p:spPr>
        <p:txBody>
          <a:bodyPr>
            <a:normAutofit lnSpcReduction="10000"/>
          </a:bodyPr>
          <a:lstStyle/>
          <a:p>
            <a:pPr marL="717550" lvl="1" indent="-342900" eaLnBrk="1" hangingPunct="1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33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图形算法</a:t>
            </a:r>
            <a:endParaRPr lang="en-US" altLang="zh-CN" sz="33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sz="26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VR/AR</a:t>
            </a:r>
            <a:r>
              <a:rPr lang="zh-CN" altLang="en-US" sz="26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图形生成及其控制算法</a:t>
            </a:r>
            <a:endParaRPr lang="en-US" altLang="zh-CN" sz="26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611313" lvl="4" indent="-265113" defTabSz="116205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6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交互建模</a:t>
            </a:r>
            <a:endParaRPr lang="en-US" altLang="zh-CN" sz="26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611313" lvl="4" indent="-265113" defTabSz="116205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6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大场景高精度实时动画及渲染</a:t>
            </a:r>
            <a:endParaRPr lang="en-US" altLang="zh-CN" sz="26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611313" lvl="4" indent="-265113" defTabSz="116205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6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网络传输</a:t>
            </a:r>
            <a:endParaRPr lang="en-US" altLang="zh-CN" sz="26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611313" lvl="4" indent="-265113" defTabSz="116205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6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三维空间姿态分析及定位</a:t>
            </a:r>
            <a:endParaRPr lang="en-US" altLang="zh-CN" sz="26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611313" lvl="4" indent="-265113" defTabSz="116205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zh-CN" altLang="en-US" sz="26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defRPr/>
            </a:pPr>
            <a:endParaRPr kumimoji="1" lang="zh-CN" altLang="en-US" b="1" dirty="0">
              <a:solidFill>
                <a:schemeClr val="tx2"/>
              </a:solidFill>
            </a:endParaRPr>
          </a:p>
          <a:p>
            <a:pPr eaLnBrk="1" hangingPunct="1">
              <a:defRPr/>
            </a:pPr>
            <a:endParaRPr kumimoji="1" lang="en-US" altLang="zh-CN" dirty="0" smtClean="0">
              <a:solidFill>
                <a:schemeClr val="tx2"/>
              </a:solidFill>
            </a:endParaRPr>
          </a:p>
        </p:txBody>
      </p:sp>
      <p:pic>
        <p:nvPicPr>
          <p:cNvPr id="2050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2" y="2708920"/>
            <a:ext cx="12180858" cy="353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4" y="2564904"/>
            <a:ext cx="12178089" cy="4264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3537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eaLnBrk="1" hangingPunct="1">
              <a:spcBef>
                <a:spcPts val="3000"/>
              </a:spcBef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计算机图形学的研究范畴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00808"/>
            <a:ext cx="10515601" cy="5032375"/>
          </a:xfrm>
        </p:spPr>
        <p:txBody>
          <a:bodyPr>
            <a:normAutofit fontScale="92500" lnSpcReduction="10000"/>
          </a:bodyPr>
          <a:lstStyle/>
          <a:p>
            <a:pPr marL="717550" lvl="1" indent="-342900" eaLnBrk="1" hangingPunct="1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33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图形标准</a:t>
            </a:r>
            <a:endParaRPr lang="en-US" altLang="zh-CN" sz="33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 eaLnBrk="1" hangingPunct="1">
              <a:lnSpc>
                <a:spcPct val="140000"/>
              </a:lnSpc>
              <a:spcBef>
                <a:spcPts val="1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6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图形系统</a:t>
            </a:r>
            <a:r>
              <a:rPr lang="zh-CN" altLang="en-US" sz="2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及其相关应用系统中各界面之间进行数据传送和通信的接口</a:t>
            </a:r>
            <a:r>
              <a:rPr lang="zh-CN" altLang="en-US" sz="26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endParaRPr lang="en-US" altLang="zh-CN" sz="26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 eaLnBrk="1" hangingPunct="1">
              <a:lnSpc>
                <a:spcPct val="140000"/>
              </a:lnSpc>
              <a:spcBef>
                <a:spcPts val="1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6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</a:t>
            </a:r>
            <a:r>
              <a:rPr lang="zh-CN" altLang="en-US" sz="2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图形应用程序调用的子程序功能及其格式</a:t>
            </a:r>
            <a:r>
              <a:rPr lang="zh-CN" altLang="en-US" sz="26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endParaRPr lang="en-US" altLang="zh-CN" sz="26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>
              <a:lnSpc>
                <a:spcPct val="140000"/>
              </a:lnSpc>
              <a:spcBef>
                <a:spcPts val="120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sz="2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1974</a:t>
            </a:r>
            <a:r>
              <a:rPr lang="zh-CN" altLang="en-US" sz="2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年，美国国家标准化局</a:t>
            </a:r>
            <a:r>
              <a:rPr lang="en-US" altLang="zh-CN" sz="2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ANSI</a:t>
            </a:r>
            <a:r>
              <a:rPr lang="zh-CN" altLang="en-US" sz="2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提出了制定图形软件功能标准化的基本规则。此后，美国计算机协会</a:t>
            </a:r>
            <a:r>
              <a:rPr lang="en-US" altLang="zh-CN" sz="2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ACM</a:t>
            </a:r>
            <a:r>
              <a:rPr lang="zh-CN" altLang="en-US" sz="2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成立了图形标准化</a:t>
            </a:r>
            <a:r>
              <a:rPr lang="zh-CN" altLang="en-US" sz="26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委员会</a:t>
            </a:r>
            <a:endParaRPr lang="en-US" altLang="zh-CN" sz="26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>
              <a:lnSpc>
                <a:spcPct val="140000"/>
              </a:lnSpc>
              <a:spcBef>
                <a:spcPts val="120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sz="2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1977</a:t>
            </a:r>
            <a:r>
              <a:rPr lang="zh-CN" altLang="en-US" sz="2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年提出了“核心图形系统”</a:t>
            </a:r>
            <a:r>
              <a:rPr lang="en-US" altLang="zh-CN" sz="2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CGS</a:t>
            </a:r>
            <a:r>
              <a:rPr lang="zh-CN" altLang="en-US" sz="2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 Graphics System</a:t>
            </a:r>
            <a:r>
              <a:rPr lang="zh-CN" altLang="en-US" sz="2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）的规范</a:t>
            </a:r>
            <a:r>
              <a:rPr lang="zh-CN" altLang="en-US" sz="26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6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defRPr/>
            </a:pPr>
            <a:endParaRPr kumimoji="1" lang="zh-CN" altLang="en-US" b="1" dirty="0">
              <a:solidFill>
                <a:schemeClr val="tx2"/>
              </a:solidFill>
            </a:endParaRPr>
          </a:p>
          <a:p>
            <a:pPr eaLnBrk="1" hangingPunct="1">
              <a:defRPr/>
            </a:pPr>
            <a:endParaRPr kumimoji="1" lang="en-US" altLang="zh-CN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5206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>
              <a:spcBef>
                <a:spcPts val="3000"/>
              </a:spcBef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的定义</a:t>
            </a:r>
          </a:p>
        </p:txBody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9416" y="1584325"/>
            <a:ext cx="10370367" cy="4351338"/>
          </a:xfrm>
        </p:spPr>
        <p:txBody>
          <a:bodyPr/>
          <a:lstStyle/>
          <a:p>
            <a:pPr marL="717550" lvl="1" indent="-342900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 </a:t>
            </a:r>
            <a:r>
              <a:rPr lang="en-US" altLang="zh-CN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CG--Computer </a:t>
            </a: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Graphics</a:t>
            </a:r>
          </a:p>
          <a:p>
            <a:pPr marL="717550" lvl="1" indent="-342900" eaLnBrk="1" hangingPunct="1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endParaRPr lang="en-US" altLang="zh-CN" sz="28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17550" lvl="1" indent="-342900" eaLnBrk="1" hangingPunct="1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研究怎样用计算机生成、处理和显示图形的一门学科。</a:t>
            </a:r>
          </a:p>
          <a:p>
            <a:pPr eaLnBrk="1" hangingPunct="1">
              <a:defRPr/>
            </a:pPr>
            <a:endParaRPr kumimoji="1" lang="en-US" altLang="zh-CN" dirty="0" smtClean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75293" y="3496099"/>
            <a:ext cx="2088232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La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96945" y="3497274"/>
            <a:ext cx="105514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sym typeface="Lato Light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5869960" y="3496099"/>
            <a:ext cx="1008112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r>
              <a:rPr lang="zh-CN" altLang="en-US" sz="2800" b="1" dirty="0" smtClean="0">
                <a:solidFill>
                  <a:srgbClr val="19B8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19B804"/>
              </a:solidFill>
              <a:effectLst/>
              <a:uFillTx/>
              <a:sym typeface="Lato Light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929673" y="3497274"/>
            <a:ext cx="1008112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r>
              <a:rPr lang="zh-CN" altLang="en-US" sz="2800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/>
              <a:uFillTx/>
              <a:sym typeface="Lato Light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7644271" y="3496099"/>
            <a:ext cx="1008112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r>
              <a:rPr lang="zh-CN" altLang="en-US" sz="2800" b="1" dirty="0" smtClean="0">
                <a:solidFill>
                  <a:srgbClr val="FF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FF66CC"/>
              </a:solidFill>
              <a:effectLst/>
              <a:uFillTx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977282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47" grpId="0" uiExpand="1" build="p" animBg="1"/>
      <p:bldP spid="2" grpId="0"/>
      <p:bldP spid="5" grpId="0"/>
      <p:bldP spid="6" grpId="0"/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eaLnBrk="1" hangingPunct="1">
              <a:spcBef>
                <a:spcPts val="3000"/>
              </a:spcBef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计算机图形学的研究范畴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00808"/>
            <a:ext cx="10515601" cy="5032375"/>
          </a:xfrm>
        </p:spPr>
        <p:txBody>
          <a:bodyPr>
            <a:normAutofit lnSpcReduction="10000"/>
          </a:bodyPr>
          <a:lstStyle/>
          <a:p>
            <a:pPr marL="717550" lvl="1" indent="-342900" eaLnBrk="1" hangingPunct="1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33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图形标准</a:t>
            </a:r>
            <a:endParaRPr lang="en-US" altLang="zh-CN" sz="33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5713" lvl="2" indent="-449263" defTabSz="11620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发布了计算机图形接口</a:t>
            </a: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CGI</a:t>
            </a:r>
          </a:p>
          <a:p>
            <a:pPr marL="1255713" lvl="2" indent="-449263" defTabSz="11620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图形元文件标准</a:t>
            </a: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CGM</a:t>
            </a:r>
          </a:p>
          <a:p>
            <a:pPr marL="1255713" lvl="2" indent="-449263" defTabSz="11620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图形核心系统</a:t>
            </a: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GKS</a:t>
            </a:r>
          </a:p>
          <a:p>
            <a:pPr marL="1255713" lvl="2" indent="-449263" defTabSz="11620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程序员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层次交互式系统</a:t>
            </a: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PHIGS</a:t>
            </a:r>
          </a:p>
          <a:p>
            <a:pPr marL="1255713" lvl="2" indent="-449263" defTabSz="11620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图形转换规范</a:t>
            </a: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IGES</a:t>
            </a:r>
          </a:p>
          <a:p>
            <a:pPr marL="1255713" lvl="2" indent="-449263" defTabSz="11620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数据转换规范</a:t>
            </a: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</a:p>
          <a:p>
            <a:pPr marL="1255713" lvl="2" indent="-449263" defTabSz="11620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。。。。。。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defRPr/>
            </a:pPr>
            <a:endParaRPr kumimoji="1" lang="zh-CN" altLang="en-US" b="1" dirty="0">
              <a:solidFill>
                <a:schemeClr val="tx2"/>
              </a:solidFill>
            </a:endParaRPr>
          </a:p>
          <a:p>
            <a:pPr eaLnBrk="1" hangingPunct="1">
              <a:defRPr/>
            </a:pPr>
            <a:endParaRPr kumimoji="1" lang="en-US" altLang="zh-CN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2001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>
              <a:spcBef>
                <a:spcPts val="3000"/>
              </a:spcBef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的定义</a:t>
            </a:r>
          </a:p>
        </p:txBody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9416" y="1584325"/>
            <a:ext cx="10370367" cy="4351338"/>
          </a:xfrm>
        </p:spPr>
        <p:txBody>
          <a:bodyPr/>
          <a:lstStyle/>
          <a:p>
            <a:pPr marL="717550" lvl="1" indent="-342900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生成图形</a:t>
            </a:r>
            <a:endParaRPr lang="zh-CN" altLang="en-US" sz="28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endParaRPr kumimoji="1" lang="en-US" altLang="zh-CN" dirty="0" smtClean="0">
              <a:solidFill>
                <a:schemeClr val="tx2"/>
              </a:solidFill>
            </a:endParaRPr>
          </a:p>
        </p:txBody>
      </p:sp>
      <p:pic>
        <p:nvPicPr>
          <p:cNvPr id="4" name="图片 3" descr="图形生成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75" b="47843"/>
          <a:stretch/>
        </p:blipFill>
        <p:spPr bwMode="auto">
          <a:xfrm>
            <a:off x="1775520" y="2492896"/>
            <a:ext cx="5760640" cy="3716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8182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37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3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47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>
              <a:spcBef>
                <a:spcPts val="3000"/>
              </a:spcBef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的定义</a:t>
            </a:r>
          </a:p>
        </p:txBody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9416" y="1584325"/>
            <a:ext cx="10370367" cy="4351338"/>
          </a:xfrm>
        </p:spPr>
        <p:txBody>
          <a:bodyPr/>
          <a:lstStyle/>
          <a:p>
            <a:pPr marL="717550" lvl="1" indent="-342900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处理图形</a:t>
            </a:r>
            <a:endParaRPr lang="zh-CN" altLang="en-US" sz="28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endParaRPr kumimoji="1" lang="en-US" altLang="zh-CN" dirty="0" smtClean="0">
              <a:solidFill>
                <a:schemeClr val="tx2"/>
              </a:solidFill>
            </a:endParaRPr>
          </a:p>
        </p:txBody>
      </p:sp>
      <p:pic>
        <p:nvPicPr>
          <p:cNvPr id="5" name="图片 4" descr="图形处理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08" b="29919"/>
          <a:stretch/>
        </p:blipFill>
        <p:spPr bwMode="auto">
          <a:xfrm>
            <a:off x="1487488" y="2492896"/>
            <a:ext cx="8122726" cy="4070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73634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>
              <a:spcBef>
                <a:spcPts val="3000"/>
              </a:spcBef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的定义</a:t>
            </a:r>
          </a:p>
        </p:txBody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9416" y="1584325"/>
            <a:ext cx="10370367" cy="4351338"/>
          </a:xfrm>
        </p:spPr>
        <p:txBody>
          <a:bodyPr/>
          <a:lstStyle/>
          <a:p>
            <a:pPr marL="717550" lvl="1" indent="-342900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处理图形</a:t>
            </a:r>
            <a:endParaRPr lang="zh-CN" altLang="en-US" sz="28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endParaRPr kumimoji="1" lang="en-US" altLang="zh-CN" dirty="0" smtClean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9" b="9288"/>
          <a:stretch/>
        </p:blipFill>
        <p:spPr bwMode="auto">
          <a:xfrm>
            <a:off x="1559496" y="2305986"/>
            <a:ext cx="9458439" cy="455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11864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>
              <a:spcBef>
                <a:spcPts val="3000"/>
              </a:spcBef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的定义</a:t>
            </a:r>
          </a:p>
        </p:txBody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9416" y="1584325"/>
            <a:ext cx="10370367" cy="4351338"/>
          </a:xfrm>
        </p:spPr>
        <p:txBody>
          <a:bodyPr/>
          <a:lstStyle/>
          <a:p>
            <a:pPr marL="717550" lvl="1" indent="-342900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显示图形</a:t>
            </a:r>
            <a:endParaRPr lang="zh-CN" altLang="en-US" sz="28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endParaRPr kumimoji="1" lang="en-US" altLang="zh-CN" dirty="0" smtClean="0">
              <a:solidFill>
                <a:schemeClr val="tx2"/>
              </a:solidFill>
            </a:endParaRPr>
          </a:p>
        </p:txBody>
      </p: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3432176" y="2708920"/>
            <a:ext cx="3887960" cy="3528392"/>
            <a:chOff x="1655677" y="5517232"/>
            <a:chExt cx="1404156" cy="1340768"/>
          </a:xfrm>
        </p:grpSpPr>
        <p:pic>
          <p:nvPicPr>
            <p:cNvPr id="8" name="图片 4" descr="显示器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5677" y="5517232"/>
              <a:ext cx="1404156" cy="1340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图片 5" descr="display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5675762"/>
              <a:ext cx="1188131" cy="828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615746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37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3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47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9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78367" y="476251"/>
            <a:ext cx="9791700" cy="4525963"/>
          </a:xfrm>
        </p:spPr>
        <p:txBody>
          <a:bodyPr/>
          <a:lstStyle/>
          <a:p>
            <a:pPr marL="1371600" lvl="2" indent="-457200" eaLnBrk="1" hangingPunct="1">
              <a:buClr>
                <a:schemeClr val="hlink"/>
              </a:buClr>
              <a:defRPr/>
            </a:pPr>
            <a:endParaRPr lang="en-US" altLang="zh-CN" b="1" dirty="0" smtClean="0">
              <a:solidFill>
                <a:srgbClr val="FFFF99"/>
              </a:solidFill>
            </a:endParaRPr>
          </a:p>
          <a:p>
            <a:pPr marL="1371600" lvl="2" indent="-457200" eaLnBrk="1" hangingPunct="1">
              <a:buClr>
                <a:schemeClr val="hlink"/>
              </a:buClr>
              <a:defRPr/>
            </a:pPr>
            <a:endParaRPr lang="en-US" altLang="zh-CN" b="1" dirty="0" smtClean="0">
              <a:solidFill>
                <a:srgbClr val="FFFF99"/>
              </a:solidFill>
            </a:endParaRPr>
          </a:p>
          <a:p>
            <a:pPr marL="717550" lvl="1" indent="-342900">
              <a:lnSpc>
                <a:spcPct val="130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6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Modeling </a:t>
            </a:r>
            <a:r>
              <a:rPr lang="zh-CN" altLang="en-US" sz="26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</a:t>
            </a:r>
            <a:endParaRPr lang="en-US" altLang="zh-CN" sz="26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90600" lvl="1" indent="-533400" eaLnBrk="1" hangingPunct="1"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b="1" dirty="0" smtClean="0">
              <a:solidFill>
                <a:srgbClr val="FFFF99"/>
              </a:solidFill>
            </a:endParaRPr>
          </a:p>
        </p:txBody>
      </p:sp>
      <p:pic>
        <p:nvPicPr>
          <p:cNvPr id="47107" name="Picture 3" descr="Avatar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934" y="2354263"/>
            <a:ext cx="4944533" cy="3559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6" descr="enactment_pic7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2401" y="1439863"/>
            <a:ext cx="6879167" cy="53736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811832" y="269776"/>
            <a:ext cx="10972800" cy="1143000"/>
          </a:xfrm>
        </p:spPr>
        <p:txBody>
          <a:bodyPr>
            <a:normAutofit/>
          </a:bodyPr>
          <a:lstStyle/>
          <a:p>
            <a:pPr lvl="1">
              <a:spcBef>
                <a:spcPts val="3000"/>
              </a:spcBef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计算机图形学要解决的主要问题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88489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690" grpId="0" build="p" animBg="1"/>
      <p:bldP spid="5" grpId="0" animBg="1"/>
    </p:bldLst>
  </p:timing>
</p:sld>
</file>

<file path=ppt/theme/theme1.xml><?xml version="1.0" encoding="utf-8"?>
<a:theme xmlns:a="http://schemas.openxmlformats.org/drawingml/2006/main" name="Default Theme">
  <a:themeElements>
    <a:clrScheme name="Default Theme">
      <a:dk1>
        <a:srgbClr val="7F7F7F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B0B1B3"/>
      </a:accent2>
      <a:accent3>
        <a:srgbClr val="919191"/>
      </a:accent3>
      <a:accent4>
        <a:srgbClr val="91969B"/>
      </a:accent4>
      <a:accent5>
        <a:srgbClr val="4B5050"/>
      </a:accent5>
      <a:accent6>
        <a:srgbClr val="515457"/>
      </a:accent6>
      <a:hlink>
        <a:srgbClr val="0000FF"/>
      </a:hlink>
      <a:folHlink>
        <a:srgbClr val="FF00FF"/>
      </a:folHlink>
    </a:clrScheme>
    <a:fontScheme name="Default Theme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0000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Lato Light"/>
            <a:ea typeface="Lato Light"/>
            <a:cs typeface="Lato Light"/>
            <a:sym typeface="Lato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Lato Light"/>
            <a:ea typeface="Lato Light"/>
            <a:cs typeface="Lato Light"/>
            <a:sym typeface="Lato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 Theme">
  <a:themeElements>
    <a:clrScheme name="Default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B0B1B3"/>
      </a:accent2>
      <a:accent3>
        <a:srgbClr val="919191"/>
      </a:accent3>
      <a:accent4>
        <a:srgbClr val="91969B"/>
      </a:accent4>
      <a:accent5>
        <a:srgbClr val="4B5050"/>
      </a:accent5>
      <a:accent6>
        <a:srgbClr val="515457"/>
      </a:accent6>
      <a:hlink>
        <a:srgbClr val="0000FF"/>
      </a:hlink>
      <a:folHlink>
        <a:srgbClr val="FF00FF"/>
      </a:folHlink>
    </a:clrScheme>
    <a:fontScheme name="Default Theme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0000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Lato Light"/>
            <a:ea typeface="Lato Light"/>
            <a:cs typeface="Lato Light"/>
            <a:sym typeface="Lato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Lato Light"/>
            <a:ea typeface="Lato Light"/>
            <a:cs typeface="Lato Light"/>
            <a:sym typeface="Lato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1119</TotalTime>
  <Words>834</Words>
  <Application>Microsoft Office PowerPoint</Application>
  <PresentationFormat>自定义</PresentationFormat>
  <Paragraphs>171</Paragraphs>
  <Slides>40</Slides>
  <Notes>25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Default Theme</vt:lpstr>
      <vt:lpstr>PowerPoint 演示文稿</vt:lpstr>
      <vt:lpstr>本节概要</vt:lpstr>
      <vt:lpstr>PowerPoint 演示文稿</vt:lpstr>
      <vt:lpstr>1. 计算机图形学的定义</vt:lpstr>
      <vt:lpstr>1. 计算机图形学的定义</vt:lpstr>
      <vt:lpstr>1. 计算机图形学的定义</vt:lpstr>
      <vt:lpstr>1. 计算机图形学的定义</vt:lpstr>
      <vt:lpstr>1. 计算机图形学的定义</vt:lpstr>
      <vt:lpstr>2. 计算机图形学要解决的主要问题</vt:lpstr>
      <vt:lpstr>2. 计算机图形学要解决的主要问题</vt:lpstr>
      <vt:lpstr>2. 计算机图形学要解决的主要问题</vt:lpstr>
      <vt:lpstr>2. 计算机图形学要解决的主要问题</vt:lpstr>
      <vt:lpstr>2. 计算机图形学要解决的主要问题</vt:lpstr>
      <vt:lpstr>2. 计算机图形学要解决的主要问题</vt:lpstr>
      <vt:lpstr>2. 计算机图形学要解决的主要问题</vt:lpstr>
      <vt:lpstr>2. 计算机图形学要解决的主要问题</vt:lpstr>
      <vt:lpstr>2. 计算机图形学要解决的主要问题</vt:lpstr>
      <vt:lpstr>2. 计算机图形学要解决的主要问题</vt:lpstr>
      <vt:lpstr>3. 计算机图形学的研究范畴</vt:lpstr>
      <vt:lpstr>3. 计算机图形学的研究范畴</vt:lpstr>
      <vt:lpstr>3. 计算机图形学的研究范畴</vt:lpstr>
      <vt:lpstr>3. 计算机图形学的研究范畴</vt:lpstr>
      <vt:lpstr>3. 计算机图形学的研究范畴</vt:lpstr>
      <vt:lpstr>3. 计算机图形学的研究范畴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 计算机图形学的研究范畴</vt:lpstr>
      <vt:lpstr>PowerPoint 演示文稿</vt:lpstr>
      <vt:lpstr>PowerPoint 演示文稿</vt:lpstr>
      <vt:lpstr>PowerPoint 演示文稿</vt:lpstr>
      <vt:lpstr>PowerPoint 演示文稿</vt:lpstr>
      <vt:lpstr>3. 计算机图形学的研究范畴</vt:lpstr>
      <vt:lpstr>3. 计算机图形学的研究范畴</vt:lpstr>
      <vt:lpstr>3. 计算机图形学的研究范畴</vt:lpstr>
      <vt:lpstr>3. 计算机图形学的研究范畴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99</dc:creator>
  <cp:lastModifiedBy>99</cp:lastModifiedBy>
  <cp:revision>112</cp:revision>
  <dcterms:modified xsi:type="dcterms:W3CDTF">2019-09-18T03:43:37Z</dcterms:modified>
</cp:coreProperties>
</file>